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5"/>
  </p:notesMasterIdLst>
  <p:sldIdLst>
    <p:sldId id="257" r:id="rId2"/>
    <p:sldId id="292" r:id="rId3"/>
    <p:sldId id="293" r:id="rId4"/>
    <p:sldId id="295" r:id="rId5"/>
    <p:sldId id="296" r:id="rId6"/>
    <p:sldId id="297" r:id="rId7"/>
    <p:sldId id="298" r:id="rId8"/>
    <p:sldId id="299" r:id="rId9"/>
    <p:sldId id="301" r:id="rId10"/>
    <p:sldId id="302" r:id="rId11"/>
    <p:sldId id="303" r:id="rId12"/>
    <p:sldId id="304" r:id="rId13"/>
    <p:sldId id="305" r:id="rId14"/>
    <p:sldId id="306" r:id="rId15"/>
    <p:sldId id="307" r:id="rId16"/>
    <p:sldId id="311" r:id="rId17"/>
    <p:sldId id="308" r:id="rId18"/>
    <p:sldId id="312" r:id="rId19"/>
    <p:sldId id="329" r:id="rId20"/>
    <p:sldId id="330" r:id="rId21"/>
    <p:sldId id="320" r:id="rId22"/>
    <p:sldId id="322" r:id="rId23"/>
    <p:sldId id="309" r:id="rId24"/>
    <p:sldId id="333" r:id="rId25"/>
    <p:sldId id="321" r:id="rId26"/>
    <p:sldId id="326" r:id="rId27"/>
    <p:sldId id="332" r:id="rId28"/>
    <p:sldId id="318" r:id="rId29"/>
    <p:sldId id="327" r:id="rId30"/>
    <p:sldId id="300" r:id="rId31"/>
    <p:sldId id="324" r:id="rId32"/>
    <p:sldId id="325" r:id="rId33"/>
    <p:sldId id="331" r:id="rId34"/>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白川　稜" initials="白川　稜" lastIdx="1" clrIdx="0">
    <p:extLst>
      <p:ext uri="{19B8F6BF-5375-455C-9EA6-DF929625EA0E}">
        <p15:presenceInfo xmlns:p15="http://schemas.microsoft.com/office/powerpoint/2012/main" userId="S::m036374v@ms-license.oicte.hokudai.ac.jp::d9db7853-1364-40c7-a916-22bd7bab77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8F91"/>
    <a:srgbClr val="FFFFFF"/>
    <a:srgbClr val="FEFEFE"/>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38"/>
    <p:restoredTop sz="93864"/>
  </p:normalViewPr>
  <p:slideViewPr>
    <p:cSldViewPr snapToGrid="0" snapToObjects="1">
      <p:cViewPr varScale="1">
        <p:scale>
          <a:sx n="96" d="100"/>
          <a:sy n="96" d="100"/>
        </p:scale>
        <p:origin x="16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71AC4DE2-B110-9047-8178-87964F2720A8}" type="datetimeFigureOut">
              <a:rPr kumimoji="1" lang="ja-JP" altLang="en-US" smtClean="0"/>
              <a:t>2020/2/17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B1819D2-2B0F-4C46-9057-D38824E281EC}" type="slidenum">
              <a:rPr kumimoji="1" lang="ja-JP" altLang="en-US" smtClean="0"/>
              <a:t>‹#›</a:t>
            </a:fld>
            <a:endParaRPr kumimoji="1" lang="ja-JP" altLang="en-US"/>
          </a:p>
        </p:txBody>
      </p:sp>
    </p:spTree>
    <p:extLst>
      <p:ext uri="{BB962C8B-B14F-4D97-AF65-F5344CB8AC3E}">
        <p14:creationId xmlns:p14="http://schemas.microsoft.com/office/powerpoint/2010/main" val="21446689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AA5DE-25D8-764E-B49E-575727815C8E}" type="slidenum">
              <a:rPr kumimoji="1" lang="ja-JP" altLang="en-US" sz="1200" b="0" i="0" u="none" strike="noStrike" kern="1200" cap="none" spc="0" normalizeH="0" baseline="0" noProof="0" smtClean="0">
                <a:ln>
                  <a:noFill/>
                </a:ln>
                <a:solidFill>
                  <a:prstClr val="black"/>
                </a:solidFill>
                <a:effectLst/>
                <a:uLnTx/>
                <a:uFillTx/>
                <a:latin typeface="Yu Gothic" panose="020F0502020204030204"/>
                <a:ea typeface="Yu Gothic"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Yu Gothic" panose="020F0502020204030204"/>
              <a:ea typeface="Yu Gothic" panose="020B0400000000000000" pitchFamily="34" charset="-128"/>
              <a:cs typeface="+mn-cs"/>
            </a:endParaRPr>
          </a:p>
        </p:txBody>
      </p:sp>
    </p:spTree>
    <p:extLst>
      <p:ext uri="{BB962C8B-B14F-4D97-AF65-F5344CB8AC3E}">
        <p14:creationId xmlns:p14="http://schemas.microsoft.com/office/powerpoint/2010/main" val="74661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一つ目の実験です。</a:t>
            </a:r>
            <a:endParaRPr kumimoji="1" lang="en-US" altLang="ja-JP" dirty="0"/>
          </a:p>
          <a:p>
            <a:r>
              <a:rPr kumimoji="1" lang="ja-JP" altLang="en-US"/>
              <a:t>ここでは、まずはじめに提案した探索方針が実際に少ないコストで良い特徴を見つけているのか確認します。</a:t>
            </a:r>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14</a:t>
            </a:fld>
            <a:endParaRPr kumimoji="1" lang="ja-JP" altLang="en-US"/>
          </a:p>
        </p:txBody>
      </p:sp>
    </p:spTree>
    <p:extLst>
      <p:ext uri="{BB962C8B-B14F-4D97-AF65-F5344CB8AC3E}">
        <p14:creationId xmlns:p14="http://schemas.microsoft.com/office/powerpoint/2010/main" val="265541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7B0E7C0-7F5D-FE4B-8059-CBC5839C7EBC}" type="slidenum">
              <a:rPr kumimoji="1" lang="ja-JP" altLang="en-US" smtClean="0"/>
              <a:t>29</a:t>
            </a:fld>
            <a:endParaRPr kumimoji="1" lang="ja-JP" altLang="en-US"/>
          </a:p>
        </p:txBody>
      </p:sp>
    </p:spTree>
    <p:extLst>
      <p:ext uri="{BB962C8B-B14F-4D97-AF65-F5344CB8AC3E}">
        <p14:creationId xmlns:p14="http://schemas.microsoft.com/office/powerpoint/2010/main" val="36228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7B0E7C0-7F5D-FE4B-8059-CBC5839C7EBC}" type="slidenum">
              <a:rPr kumimoji="1" lang="ja-JP" altLang="en-US" smtClean="0"/>
              <a:t>30</a:t>
            </a:fld>
            <a:endParaRPr kumimoji="1" lang="ja-JP" altLang="en-US"/>
          </a:p>
        </p:txBody>
      </p:sp>
    </p:spTree>
    <p:extLst>
      <p:ext uri="{BB962C8B-B14F-4D97-AF65-F5344CB8AC3E}">
        <p14:creationId xmlns:p14="http://schemas.microsoft.com/office/powerpoint/2010/main" val="167705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5</a:t>
            </a:fld>
            <a:endParaRPr kumimoji="1" lang="ja-JP" altLang="en-US"/>
          </a:p>
        </p:txBody>
      </p:sp>
    </p:spTree>
    <p:extLst>
      <p:ext uri="{BB962C8B-B14F-4D97-AF65-F5344CB8AC3E}">
        <p14:creationId xmlns:p14="http://schemas.microsoft.com/office/powerpoint/2010/main" val="173870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ここから本研究の提案に入ります。</a:t>
            </a:r>
            <a:endParaRPr kumimoji="1" lang="en-US" altLang="ja-JP" dirty="0"/>
          </a:p>
          <a:p>
            <a:r>
              <a:rPr kumimoji="1" lang="ja-JP" altLang="en-US"/>
              <a:t>まず従来手法の問題点を挙げます。</a:t>
            </a:r>
            <a:endParaRPr kumimoji="1" lang="en-US" altLang="ja-JP" dirty="0"/>
          </a:p>
          <a:p>
            <a:r>
              <a:rPr kumimoji="1" lang="ja-JP" altLang="en-US"/>
              <a:t>それがこちらで、枝刈りをしてもまだ厳密計算のコストが大きいという点です。</a:t>
            </a:r>
            <a:endParaRPr kumimoji="1" lang="en-US" altLang="ja-JP" dirty="0"/>
          </a:p>
          <a:p>
            <a:r>
              <a:rPr kumimoji="1" lang="ja-JP" altLang="en-US"/>
              <a:t>問題のスケールによってはやはり枝刈りだけでは不十分でスケールしないケースがあります。</a:t>
            </a:r>
            <a:endParaRPr kumimoji="1" lang="en-US" altLang="ja-JP" dirty="0"/>
          </a:p>
          <a:p>
            <a:r>
              <a:rPr kumimoji="1" lang="ja-JP" altLang="en-US"/>
              <a:t>したがって本研究では、学習モデルの精度劣化なしに探索コストを削減することを目的とします。</a:t>
            </a:r>
            <a:endParaRPr kumimoji="1" lang="en-US" altLang="ja-JP" dirty="0"/>
          </a:p>
          <a:p>
            <a:r>
              <a:rPr kumimoji="1" lang="ja-JP" altLang="en-US"/>
              <a:t>具体的な方法としてはまず、。。。</a:t>
            </a:r>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6</a:t>
            </a:fld>
            <a:endParaRPr kumimoji="1" lang="ja-JP" altLang="en-US"/>
          </a:p>
        </p:txBody>
      </p:sp>
    </p:spTree>
    <p:extLst>
      <p:ext uri="{BB962C8B-B14F-4D97-AF65-F5344CB8AC3E}">
        <p14:creationId xmlns:p14="http://schemas.microsoft.com/office/powerpoint/2010/main" val="3657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7</a:t>
            </a:fld>
            <a:endParaRPr kumimoji="1" lang="ja-JP" altLang="en-US"/>
          </a:p>
        </p:txBody>
      </p:sp>
    </p:spTree>
    <p:extLst>
      <p:ext uri="{BB962C8B-B14F-4D97-AF65-F5344CB8AC3E}">
        <p14:creationId xmlns:p14="http://schemas.microsoft.com/office/powerpoint/2010/main" val="126821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9</a:t>
            </a:fld>
            <a:endParaRPr kumimoji="1" lang="ja-JP" altLang="en-US"/>
          </a:p>
        </p:txBody>
      </p:sp>
    </p:spTree>
    <p:extLst>
      <p:ext uri="{BB962C8B-B14F-4D97-AF65-F5344CB8AC3E}">
        <p14:creationId xmlns:p14="http://schemas.microsoft.com/office/powerpoint/2010/main" val="4174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10</a:t>
            </a:fld>
            <a:endParaRPr kumimoji="1" lang="ja-JP" altLang="en-US"/>
          </a:p>
        </p:txBody>
      </p:sp>
    </p:spTree>
    <p:extLst>
      <p:ext uri="{BB962C8B-B14F-4D97-AF65-F5344CB8AC3E}">
        <p14:creationId xmlns:p14="http://schemas.microsoft.com/office/powerpoint/2010/main" val="230796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11</a:t>
            </a:fld>
            <a:endParaRPr kumimoji="1" lang="ja-JP" altLang="en-US"/>
          </a:p>
        </p:txBody>
      </p:sp>
    </p:spTree>
    <p:extLst>
      <p:ext uri="{BB962C8B-B14F-4D97-AF65-F5344CB8AC3E}">
        <p14:creationId xmlns:p14="http://schemas.microsoft.com/office/powerpoint/2010/main" val="288653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12</a:t>
            </a:fld>
            <a:endParaRPr kumimoji="1" lang="ja-JP" altLang="en-US"/>
          </a:p>
        </p:txBody>
      </p:sp>
    </p:spTree>
    <p:extLst>
      <p:ext uri="{BB962C8B-B14F-4D97-AF65-F5344CB8AC3E}">
        <p14:creationId xmlns:p14="http://schemas.microsoft.com/office/powerpoint/2010/main" val="36581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1819D2-2B0F-4C46-9057-D38824E281EC}" type="slidenum">
              <a:rPr kumimoji="1" lang="ja-JP" altLang="en-US" smtClean="0"/>
              <a:t>13</a:t>
            </a:fld>
            <a:endParaRPr kumimoji="1" lang="ja-JP" altLang="en-US"/>
          </a:p>
        </p:txBody>
      </p:sp>
    </p:spTree>
    <p:extLst>
      <p:ext uri="{BB962C8B-B14F-4D97-AF65-F5344CB8AC3E}">
        <p14:creationId xmlns:p14="http://schemas.microsoft.com/office/powerpoint/2010/main" val="130909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BDDB2B7-9514-AF44-96DE-DC0FEAD09A6E}"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22457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95B7221-CFC3-9949-B6FB-9046B301973D}"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699270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C79E036-5869-1B4C-B9BA-B0C88A498796}"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71219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628650" y="1591832"/>
            <a:ext cx="7886700" cy="4486274"/>
          </a:xfrm>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B4F742E6-4A4B-274F-8D27-99A2A9E48146}"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000"/>
            </a:lvl1pPr>
          </a:lstStyle>
          <a:p>
            <a:fld id="{C43D2B4F-7C46-054A-9107-F4F43BECA26E}" type="slidenum">
              <a:rPr kumimoji="1" lang="ja-JP" altLang="en-US" smtClean="0"/>
              <a:pPr/>
              <a:t>‹#›</a:t>
            </a:fld>
            <a:endParaRPr kumimoji="1" lang="ja-JP" altLang="en-US"/>
          </a:p>
        </p:txBody>
      </p:sp>
    </p:spTree>
    <p:extLst>
      <p:ext uri="{BB962C8B-B14F-4D97-AF65-F5344CB8AC3E}">
        <p14:creationId xmlns:p14="http://schemas.microsoft.com/office/powerpoint/2010/main" val="123297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0BFA208-8C84-6841-AB86-E56F90344ADA}"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857913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F64E00D-97AA-3A45-BC61-6A1A94DB67DA}"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74051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D6A8CB-D09C-4041-99B5-DCE2EA71060D}" type="datetime1">
              <a:rPr kumimoji="1" lang="ja-JP" altLang="en-US" smtClean="0"/>
              <a:t>2020/2/17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277932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C7AC25E-2F08-ED43-8904-07674C3726B7}" type="datetime1">
              <a:rPr kumimoji="1" lang="ja-JP" altLang="en-US" smtClean="0"/>
              <a:t>2020/2/17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405174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1D728-AB1A-7847-B497-9EF3A4508FE8}" type="datetime1">
              <a:rPr kumimoji="1" lang="ja-JP" altLang="en-US" smtClean="0"/>
              <a:t>2020/2/17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64515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A18543-CFE7-014B-90AD-441C3E6ABB35}"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3339469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D17B43F-8D7D-284B-BBC9-05F637FCBC1B}"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43D2B4F-7C46-054A-9107-F4F43BECA26E}" type="slidenum">
              <a:rPr kumimoji="1" lang="ja-JP" altLang="en-US" smtClean="0"/>
              <a:t>‹#›</a:t>
            </a:fld>
            <a:endParaRPr kumimoji="1" lang="ja-JP" altLang="en-US"/>
          </a:p>
        </p:txBody>
      </p:sp>
    </p:spTree>
    <p:extLst>
      <p:ext uri="{BB962C8B-B14F-4D97-AF65-F5344CB8AC3E}">
        <p14:creationId xmlns:p14="http://schemas.microsoft.com/office/powerpoint/2010/main" val="151003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90984"/>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196413"/>
            <a:ext cx="7886700" cy="448627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C466D-F3FA-8D4C-866E-8CBD773E0544}" type="datetime1">
              <a:rPr kumimoji="1" lang="ja-JP" altLang="en-US" smtClean="0"/>
              <a:t>2020/2/17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000">
                <a:solidFill>
                  <a:schemeClr val="tx1">
                    <a:tint val="75000"/>
                  </a:schemeClr>
                </a:solidFill>
                <a:latin typeface="+mn-ea"/>
                <a:ea typeface="+mn-ea"/>
              </a:defRPr>
            </a:lvl1pPr>
          </a:lstStyle>
          <a:p>
            <a:fld id="{C43D2B4F-7C46-054A-9107-F4F43BECA26E}" type="slidenum">
              <a:rPr kumimoji="1" lang="ja-JP" altLang="en-US" smtClean="0"/>
              <a:pPr/>
              <a:t>‹#›</a:t>
            </a:fld>
            <a:endParaRPr kumimoji="1" lang="ja-JP" altLang="en-US"/>
          </a:p>
        </p:txBody>
      </p:sp>
    </p:spTree>
    <p:extLst>
      <p:ext uri="{BB962C8B-B14F-4D97-AF65-F5344CB8AC3E}">
        <p14:creationId xmlns:p14="http://schemas.microsoft.com/office/powerpoint/2010/main" val="794077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000" b="1" i="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b="0" i="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NULL"/><Relationship Id="rId12"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1.tiff"/><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tiff"/><Relationship Id="rId9"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tiff"/><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9A854-362C-9E43-A4F6-7E9A6BA25581}"/>
              </a:ext>
            </a:extLst>
          </p:cNvPr>
          <p:cNvSpPr>
            <a:spLocks noGrp="1"/>
          </p:cNvSpPr>
          <p:nvPr>
            <p:ph type="ctrTitle"/>
          </p:nvPr>
        </p:nvSpPr>
        <p:spPr/>
        <p:txBody>
          <a:bodyPr/>
          <a:lstStyle/>
          <a:p>
            <a:r>
              <a:rPr lang="en" altLang="ja-JP" sz="3400" dirty="0"/>
              <a:t>Subgraph-Feature Search for Learning Classifiers and Regressors under Fixed Budget Constraint</a:t>
            </a:r>
            <a:endParaRPr kumimoji="1" lang="ja-JP" altLang="en-US" sz="3400"/>
          </a:p>
        </p:txBody>
      </p:sp>
      <p:sp>
        <p:nvSpPr>
          <p:cNvPr id="3" name="字幕 2">
            <a:extLst>
              <a:ext uri="{FF2B5EF4-FFF2-40B4-BE49-F238E27FC236}">
                <a16:creationId xmlns:a16="http://schemas.microsoft.com/office/drawing/2014/main" id="{4464E285-6BFE-A846-99C5-A0FED3906547}"/>
              </a:ext>
            </a:extLst>
          </p:cNvPr>
          <p:cNvSpPr>
            <a:spLocks noGrp="1"/>
          </p:cNvSpPr>
          <p:nvPr>
            <p:ph type="subTitle" idx="1"/>
          </p:nvPr>
        </p:nvSpPr>
        <p:spPr>
          <a:xfrm>
            <a:off x="1143000" y="4498466"/>
            <a:ext cx="6858000" cy="1655762"/>
          </a:xfrm>
        </p:spPr>
        <p:txBody>
          <a:bodyPr/>
          <a:lstStyle/>
          <a:p>
            <a:r>
              <a:rPr kumimoji="1" lang="ja-JP" altLang="en-US"/>
              <a:t>情報認識学研究室　白川　稜</a:t>
            </a:r>
          </a:p>
        </p:txBody>
      </p:sp>
    </p:spTree>
    <p:extLst>
      <p:ext uri="{BB962C8B-B14F-4D97-AF65-F5344CB8AC3E}">
        <p14:creationId xmlns:p14="http://schemas.microsoft.com/office/powerpoint/2010/main" val="71510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63436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Selection</a:t>
                </a:r>
              </a:p>
              <a:p>
                <a:pPr marL="0" indent="0">
                  <a:buNone/>
                </a:pPr>
                <a:r>
                  <a:rPr lang="ja-JP" altLang="en-US"/>
                  <a:t>　根ノードを始点に</a:t>
                </a:r>
                <a:r>
                  <a:rPr lang="en-US" altLang="ja-JP" dirty="0"/>
                  <a:t>UCB</a:t>
                </a:r>
                <a:r>
                  <a:rPr lang="ja-JP" altLang="en-US"/>
                  <a:t>の値に基づき</a:t>
                </a:r>
                <a:endParaRPr lang="en-US" altLang="ja-JP" dirty="0"/>
              </a:p>
              <a:p>
                <a:pPr marL="0" indent="0">
                  <a:buNone/>
                </a:pPr>
                <a:r>
                  <a:rPr lang="ja-JP" altLang="en-US"/>
                  <a:t>　探索済みノードの末端までノードを選択する</a:t>
                </a:r>
                <a:endParaRPr lang="en-US" altLang="ja-JP" dirty="0"/>
              </a:p>
              <a:p>
                <a:pPr marL="0" indent="0">
                  <a:buNone/>
                </a:pPr>
                <a:endParaRPr kumimoji="1" lang="en-US" altLang="ja-JP" sz="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𝑈𝐶𝐵</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𝑋</m:t>
                              </m:r>
                            </m:e>
                          </m:acc>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 ×</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ln</m:t>
                                  </m:r>
                                </m:fName>
                                <m:e>
                                  <m:r>
                                    <a:rPr kumimoji="1" lang="en-US" altLang="ja-JP" b="0" i="1" smtClean="0">
                                      <a:latin typeface="Cambria Math" panose="02040503050406030204" pitchFamily="18" charset="0"/>
                                    </a:rPr>
                                    <m:t>𝑛</m:t>
                                  </m:r>
                                </m:e>
                              </m:func>
                            </m:num>
                            <m:den>
                              <m:r>
                                <a:rPr kumimoji="1" lang="en-US" altLang="ja-JP" b="0" i="1" smtClean="0">
                                  <a:latin typeface="Cambria Math" panose="02040503050406030204" pitchFamily="18" charset="0"/>
                                </a:rPr>
                                <m:t>2</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𝑛</m:t>
                                  </m:r>
                                </m:e>
                                <m:sub>
                                  <m:r>
                                    <a:rPr kumimoji="1" lang="en-US" altLang="ja-JP" b="0" i="1" smtClean="0">
                                      <a:latin typeface="Cambria Math" panose="02040503050406030204" pitchFamily="18" charset="0"/>
                                    </a:rPr>
                                    <m:t>𝑖</m:t>
                                  </m:r>
                                </m:sub>
                              </m:sSub>
                            </m:den>
                          </m:f>
                        </m:e>
                      </m:rad>
                    </m:oMath>
                  </m:oMathPara>
                </a14:m>
                <a:endParaRPr kumimoji="1" lang="en-US" altLang="ja-JP" i="1" dirty="0"/>
              </a:p>
            </p:txBody>
          </p:sp>
        </mc:Choice>
        <mc:Fallback xmlns="">
          <p:sp>
            <p:nvSpPr>
              <p:cNvPr id="3" name="コンテンツ プレースホルダー 2">
                <a:extLst>
                  <a:ext uri="{FF2B5EF4-FFF2-40B4-BE49-F238E27FC236}">
                    <a16:creationId xmlns:a16="http://schemas.microsoft.com/office/drawing/2014/main" id="{16CEA118-6D56-8C44-99BF-0DCE87C3E665}"/>
                  </a:ext>
                </a:extLst>
              </p:cNvPr>
              <p:cNvSpPr>
                <a:spLocks noGrp="1" noRot="1" noChangeAspect="1" noMove="1" noResize="1" noEditPoints="1" noAdjustHandles="1" noChangeArrowheads="1" noChangeShapeType="1" noTextEdit="1"/>
              </p:cNvSpPr>
              <p:nvPr>
                <p:ph idx="1"/>
              </p:nvPr>
            </p:nvSpPr>
            <p:spPr>
              <a:xfrm>
                <a:off x="628650" y="1634368"/>
                <a:ext cx="7886700" cy="5459411"/>
              </a:xfrm>
              <a:blipFill>
                <a:blip r:embed="rId3"/>
                <a:stretch>
                  <a:fillRect l="-96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9</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4"/>
          <a:stretch>
            <a:fillRect/>
          </a:stretch>
        </p:blipFill>
        <p:spPr>
          <a:xfrm>
            <a:off x="2133427" y="248482"/>
            <a:ext cx="4877145" cy="2044698"/>
          </a:xfrm>
          <a:prstGeom prst="rect">
            <a:avLst/>
          </a:prstGeom>
        </p:spPr>
      </p:pic>
      <p:sp>
        <p:nvSpPr>
          <p:cNvPr id="9" name="フレーム 8">
            <a:extLst>
              <a:ext uri="{FF2B5EF4-FFF2-40B4-BE49-F238E27FC236}">
                <a16:creationId xmlns:a16="http://schemas.microsoft.com/office/drawing/2014/main" id="{DA9F1449-B03B-844E-943A-590D2D91AA64}"/>
              </a:ext>
            </a:extLst>
          </p:cNvPr>
          <p:cNvSpPr/>
          <p:nvPr/>
        </p:nvSpPr>
        <p:spPr>
          <a:xfrm>
            <a:off x="1943100" y="426280"/>
            <a:ext cx="1371600" cy="1473200"/>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72676DFD-3FC9-B642-B53A-D9430A97B344}"/>
                  </a:ext>
                </a:extLst>
              </p:cNvPr>
              <p:cNvSpPr txBox="1"/>
              <p:nvPr/>
            </p:nvSpPr>
            <p:spPr>
              <a:xfrm>
                <a:off x="1738964" y="5157305"/>
                <a:ext cx="2746265" cy="923714"/>
              </a:xfrm>
              <a:prstGeom prst="rect">
                <a:avLst/>
              </a:prstGeom>
              <a:noFill/>
            </p:spPr>
            <p:txBody>
              <a:bodyPr wrap="none" rtlCol="0">
                <a:spAutoFit/>
              </a:bodyPr>
              <a:lstStyle/>
              <a:p>
                <a:r>
                  <a:rPr kumimoji="1" lang="en-US" altLang="ja-JP" dirty="0"/>
                  <a:t> </a:t>
                </a:r>
                <a14:m>
                  <m:oMath xmlns:m="http://schemas.openxmlformats.org/officeDocument/2006/math">
                    <m:r>
                      <a:rPr kumimoji="1" lang="en-US" altLang="ja-JP" b="0" i="1" smtClean="0">
                        <a:latin typeface="Cambria Math" panose="02040503050406030204" pitchFamily="18" charset="0"/>
                      </a:rPr>
                      <m:t>𝑖</m:t>
                    </m:r>
                    <m:r>
                      <a:rPr kumimoji="1" lang="en-US" altLang="ja-JP" b="0" i="0" smtClean="0">
                        <a:latin typeface="Cambria Math" panose="02040503050406030204" pitchFamily="18" charset="0"/>
                      </a:rPr>
                      <m:t> : </m:t>
                    </m:r>
                    <m:r>
                      <a:rPr lang="ja-JP" altLang="en-US">
                        <a:latin typeface="Cambria Math" panose="02040503050406030204" pitchFamily="18" charset="0"/>
                      </a:rPr>
                      <m:t>子</m:t>
                    </m:r>
                    <m:r>
                      <a:rPr lang="ja-JP" altLang="en-US">
                        <a:latin typeface="Cambria Math" panose="02040503050406030204" pitchFamily="18" charset="0"/>
                      </a:rPr>
                      <m:t>ノード</m:t>
                    </m:r>
                    <m:r>
                      <a:rPr lang="ja-JP" altLang="en-US">
                        <a:latin typeface="Cambria Math" panose="02040503050406030204" pitchFamily="18" charset="0"/>
                      </a:rPr>
                      <m:t>番号</m:t>
                    </m:r>
                  </m:oMath>
                </a14:m>
                <a:endParaRPr lang="en-US" altLang="ja-JP" dirty="0">
                  <a:latin typeface="Cambria Math" panose="02040503050406030204" pitchFamily="18" charset="0"/>
                </a:endParaRPr>
              </a:p>
              <a:p>
                <a:r>
                  <a:rPr lang="en-US" altLang="ja-JP" dirty="0"/>
                  <a:t> </a:t>
                </a:r>
                <a14:m>
                  <m:oMath xmlns:m="http://schemas.openxmlformats.org/officeDocument/2006/math">
                    <m:sSub>
                      <m:sSubPr>
                        <m:ctrlPr>
                          <a:rPr lang="en-US" altLang="ja-JP" i="1">
                            <a:latin typeface="Cambria Math" panose="02040503050406030204" pitchFamily="18" charset="0"/>
                          </a:rPr>
                        </m:ctrlPr>
                      </m:sSubPr>
                      <m:e>
                        <m:acc>
                          <m:accPr>
                            <m:chr m:val="̅"/>
                            <m:ctrlPr>
                              <a:rPr kumimoji="1" lang="en-US" altLang="ja-JP" i="1">
                                <a:latin typeface="Cambria Math" panose="02040503050406030204" pitchFamily="18" charset="0"/>
                              </a:rPr>
                            </m:ctrlPr>
                          </m:accPr>
                          <m:e>
                            <m:r>
                              <a:rPr kumimoji="1" lang="en-US" altLang="ja-JP" i="1">
                                <a:latin typeface="Cambria Math" panose="02040503050406030204" pitchFamily="18" charset="0"/>
                              </a:rPr>
                              <m:t>𝑋</m:t>
                            </m:r>
                          </m:e>
                        </m:acc>
                      </m:e>
                      <m:sub>
                        <m:r>
                          <a:rPr kumimoji="1"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r>
                      <a:rPr lang="en-US" altLang="ja-JP" b="0" i="0" smtClean="0">
                        <a:latin typeface="Cambria Math" panose="02040503050406030204" pitchFamily="18" charset="0"/>
                      </a:rPr>
                      <m:t> </m:t>
                    </m:r>
                    <m:r>
                      <a:rPr lang="ja-JP" altLang="en-US">
                        <a:latin typeface="Cambria Math" panose="02040503050406030204" pitchFamily="18" charset="0"/>
                      </a:rPr>
                      <m:t>報酬平均</m:t>
                    </m:r>
                  </m:oMath>
                </a14:m>
                <a:endParaRPr lang="en-US" altLang="ja-JP" dirty="0">
                  <a:latin typeface="Cambria Math" panose="02040503050406030204" pitchFamily="18" charset="0"/>
                </a:endParaRPr>
              </a:p>
              <a:p>
                <a:r>
                  <a:rPr kumimoji="1" lang="en-US" altLang="ja-JP" dirty="0"/>
                  <a:t> </a:t>
                </a:r>
                <a14:m>
                  <m:oMath xmlns:m="http://schemas.openxmlformats.org/officeDocument/2006/math">
                    <m:r>
                      <a:rPr kumimoji="1" lang="en-US" altLang="ja-JP" i="1">
                        <a:latin typeface="Cambria Math" panose="02040503050406030204" pitchFamily="18" charset="0"/>
                      </a:rPr>
                      <m:t>𝐶</m:t>
                    </m:r>
                    <m:r>
                      <a:rPr kumimoji="1" lang="en-US" altLang="ja-JP" b="0" i="1" smtClean="0">
                        <a:latin typeface="Cambria Math" panose="02040503050406030204" pitchFamily="18" charset="0"/>
                      </a:rPr>
                      <m:t> :</m:t>
                    </m:r>
                    <m:r>
                      <a:rPr kumimoji="1" lang="en-US" altLang="ja-JP" b="0" i="0" smtClean="0">
                        <a:latin typeface="Cambria Math" panose="02040503050406030204" pitchFamily="18" charset="0"/>
                      </a:rPr>
                      <m:t> </m:t>
                    </m:r>
                    <m:r>
                      <a:rPr lang="ja-JP" altLang="en-US">
                        <a:latin typeface="Cambria Math" panose="02040503050406030204" pitchFamily="18" charset="0"/>
                      </a:rPr>
                      <m:t>探索強度</m:t>
                    </m:r>
                    <m:r>
                      <a:rPr lang="ja-JP" altLang="en-US">
                        <a:latin typeface="Cambria Math" panose="02040503050406030204" pitchFamily="18" charset="0"/>
                      </a:rPr>
                      <m:t>パラメータ</m:t>
                    </m:r>
                    <m:r>
                      <a:rPr lang="en-US" altLang="ja-JP">
                        <a:latin typeface="Cambria Math" panose="02040503050406030204" pitchFamily="18" charset="0"/>
                      </a:rPr>
                      <m:t> </m:t>
                    </m:r>
                  </m:oMath>
                </a14:m>
                <a:endParaRPr lang="en-US" altLang="ja-JP" dirty="0">
                  <a:latin typeface="Cambria Math" panose="02040503050406030204" pitchFamily="18" charset="0"/>
                </a:endParaRPr>
              </a:p>
            </p:txBody>
          </p:sp>
        </mc:Choice>
        <mc:Fallback xmlns="">
          <p:sp>
            <p:nvSpPr>
              <p:cNvPr id="2" name="テキスト ボックス 1">
                <a:extLst>
                  <a:ext uri="{FF2B5EF4-FFF2-40B4-BE49-F238E27FC236}">
                    <a16:creationId xmlns:a16="http://schemas.microsoft.com/office/drawing/2014/main" id="{72676DFD-3FC9-B642-B53A-D9430A97B344}"/>
                  </a:ext>
                </a:extLst>
              </p:cNvPr>
              <p:cNvSpPr txBox="1">
                <a:spLocks noRot="1" noChangeAspect="1" noMove="1" noResize="1" noEditPoints="1" noAdjustHandles="1" noChangeArrowheads="1" noChangeShapeType="1" noTextEdit="1"/>
              </p:cNvSpPr>
              <p:nvPr/>
            </p:nvSpPr>
            <p:spPr>
              <a:xfrm>
                <a:off x="1738964" y="5157305"/>
                <a:ext cx="2746265" cy="923714"/>
              </a:xfrm>
              <a:prstGeom prst="rect">
                <a:avLst/>
              </a:prstGeom>
              <a:blipFill>
                <a:blip r:embed="rId5"/>
                <a:stretch>
                  <a:fillRect l="-1843" t="-1351" r="-461"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D0CFC55-B02A-3242-B13A-07368A0F9B31}"/>
                  </a:ext>
                </a:extLst>
              </p:cNvPr>
              <p:cNvSpPr txBox="1"/>
              <p:nvPr/>
            </p:nvSpPr>
            <p:spPr>
              <a:xfrm>
                <a:off x="4731023" y="5157305"/>
                <a:ext cx="261597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𝑛</m:t>
                      </m:r>
                      <m:r>
                        <a:rPr lang="en-US" altLang="ja-JP" b="0" i="1" smtClean="0">
                          <a:latin typeface="Cambria Math" panose="02040503050406030204" pitchFamily="18" charset="0"/>
                        </a:rPr>
                        <m:t> </m:t>
                      </m:r>
                      <m:r>
                        <a:rPr lang="en-US" altLang="ja-JP" b="0" i="0" smtClean="0">
                          <a:latin typeface="Cambria Math" panose="02040503050406030204" pitchFamily="18" charset="0"/>
                        </a:rPr>
                        <m:t>: </m:t>
                      </m:r>
                      <m:r>
                        <a:rPr lang="ja-JP" altLang="en-US">
                          <a:latin typeface="Cambria Math" panose="02040503050406030204" pitchFamily="18" charset="0"/>
                        </a:rPr>
                        <m:t>親</m:t>
                      </m:r>
                      <m:r>
                        <a:rPr lang="ja-JP" altLang="en-US">
                          <a:latin typeface="Cambria Math" panose="02040503050406030204" pitchFamily="18" charset="0"/>
                        </a:rPr>
                        <m:t>ノード</m:t>
                      </m:r>
                      <m:r>
                        <a:rPr lang="ja-JP" altLang="en-US">
                          <a:latin typeface="Cambria Math" panose="02040503050406030204" pitchFamily="18" charset="0"/>
                        </a:rPr>
                        <m:t>選択回数</m:t>
                      </m:r>
                      <m:r>
                        <a:rPr lang="en-US" altLang="ja-JP">
                          <a:latin typeface="Cambria Math" panose="02040503050406030204" pitchFamily="18" charset="0"/>
                        </a:rPr>
                        <m:t> </m:t>
                      </m:r>
                    </m:oMath>
                  </m:oMathPara>
                </a14:m>
                <a:endParaRPr lang="en-US" altLang="ja-JP" dirty="0">
                  <a:latin typeface="Cambria Math" panose="02040503050406030204" pitchFamily="18" charset="0"/>
                </a:endParaRPr>
              </a:p>
              <a:p>
                <a:r>
                  <a:rPr lang="en-US" altLang="ja-JP" i="1"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𝑛</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 </m:t>
                    </m:r>
                    <m:r>
                      <a:rPr lang="en-US" altLang="ja-JP" b="0" i="0" smtClean="0">
                        <a:latin typeface="Cambria Math" panose="02040503050406030204" pitchFamily="18" charset="0"/>
                      </a:rPr>
                      <m:t>: </m:t>
                    </m:r>
                    <m:r>
                      <a:rPr lang="ja-JP" altLang="en-US">
                        <a:latin typeface="Cambria Math" panose="02040503050406030204" pitchFamily="18" charset="0"/>
                      </a:rPr>
                      <m:t>子</m:t>
                    </m:r>
                    <m:r>
                      <a:rPr lang="ja-JP" altLang="en-US">
                        <a:latin typeface="Cambria Math" panose="02040503050406030204" pitchFamily="18" charset="0"/>
                      </a:rPr>
                      <m:t>ノード</m:t>
                    </m:r>
                    <m:r>
                      <m:rPr>
                        <m:sty m:val="p"/>
                      </m:rPr>
                      <a:rPr lang="en-US" altLang="ja-JP">
                        <a:latin typeface="Cambria Math" panose="02040503050406030204" pitchFamily="18" charset="0"/>
                      </a:rPr>
                      <m:t>i</m:t>
                    </m:r>
                    <m:r>
                      <a:rPr lang="ja-JP" altLang="en-US">
                        <a:latin typeface="Cambria Math" panose="02040503050406030204" pitchFamily="18" charset="0"/>
                      </a:rPr>
                      <m:t>選択回数</m:t>
                    </m:r>
                  </m:oMath>
                </a14:m>
                <a:endParaRPr kumimoji="1" lang="ja-JP" altLang="en-US"/>
              </a:p>
            </p:txBody>
          </p:sp>
        </mc:Choice>
        <mc:Fallback xmlns="">
          <p:sp>
            <p:nvSpPr>
              <p:cNvPr id="7" name="テキスト ボックス 6">
                <a:extLst>
                  <a:ext uri="{FF2B5EF4-FFF2-40B4-BE49-F238E27FC236}">
                    <a16:creationId xmlns:a16="http://schemas.microsoft.com/office/drawing/2014/main" id="{5D0CFC55-B02A-3242-B13A-07368A0F9B31}"/>
                  </a:ext>
                </a:extLst>
              </p:cNvPr>
              <p:cNvSpPr txBox="1">
                <a:spLocks noRot="1" noChangeAspect="1" noMove="1" noResize="1" noEditPoints="1" noAdjustHandles="1" noChangeArrowheads="1" noChangeShapeType="1" noTextEdit="1"/>
              </p:cNvSpPr>
              <p:nvPr/>
            </p:nvSpPr>
            <p:spPr>
              <a:xfrm>
                <a:off x="4731023" y="5157305"/>
                <a:ext cx="2615973" cy="646331"/>
              </a:xfrm>
              <a:prstGeom prst="rect">
                <a:avLst/>
              </a:prstGeom>
              <a:blipFill>
                <a:blip r:embed="rId6"/>
                <a:stretch>
                  <a:fillRect b="-7692"/>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BCEC009F-95DC-804C-80E6-D52BE336D542}"/>
              </a:ext>
            </a:extLst>
          </p:cNvPr>
          <p:cNvSpPr/>
          <p:nvPr/>
        </p:nvSpPr>
        <p:spPr>
          <a:xfrm>
            <a:off x="2364957" y="6200887"/>
            <a:ext cx="4224233" cy="461665"/>
          </a:xfrm>
          <a:prstGeom prst="rect">
            <a:avLst/>
          </a:prstGeom>
        </p:spPr>
        <p:txBody>
          <a:bodyPr wrap="none">
            <a:spAutoFit/>
          </a:bodyPr>
          <a:lstStyle/>
          <a:p>
            <a:pPr marL="342900" lvl="0" indent="-342900">
              <a:buFont typeface="Arial" panose="020B0604020202020204" pitchFamily="34" charset="0"/>
              <a:buChar char="•"/>
            </a:pPr>
            <a:r>
              <a:rPr kumimoji="1" lang="ja-JP" altLang="en-US" sz="2400">
                <a:solidFill>
                  <a:srgbClr val="00B050"/>
                </a:solidFill>
              </a:rPr>
              <a:t>有望な方向を優先して探索</a:t>
            </a:r>
          </a:p>
        </p:txBody>
      </p:sp>
    </p:spTree>
    <p:extLst>
      <p:ext uri="{BB962C8B-B14F-4D97-AF65-F5344CB8AC3E}">
        <p14:creationId xmlns:p14="http://schemas.microsoft.com/office/powerpoint/2010/main" val="310611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63436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Expansion</a:t>
            </a:r>
            <a:endParaRPr kumimoji="1" lang="en-US" altLang="ja-JP" sz="1050" dirty="0"/>
          </a:p>
          <a:p>
            <a:pPr marL="0" indent="0">
              <a:buNone/>
            </a:pPr>
            <a:r>
              <a:rPr lang="ja-JP" altLang="en-US"/>
              <a:t>　末端ノードが</a:t>
            </a:r>
            <a:r>
              <a:rPr lang="ja-JP" altLang="en-US" b="1"/>
              <a:t>初訪問</a:t>
            </a:r>
            <a:endParaRPr lang="en-US" altLang="ja-JP" b="1" dirty="0"/>
          </a:p>
          <a:p>
            <a:pPr marL="0" indent="0">
              <a:buNone/>
            </a:pPr>
            <a:r>
              <a:rPr lang="ja-JP" altLang="en-US"/>
              <a:t>　　➡︎　子ノードを列挙　</a:t>
            </a:r>
            <a:endParaRPr lang="en-US" altLang="ja-JP" dirty="0"/>
          </a:p>
          <a:p>
            <a:pPr marL="0" indent="0">
              <a:buNone/>
            </a:pPr>
            <a:r>
              <a:rPr lang="ja-JP" altLang="en-US"/>
              <a:t>　　➡︎　ランダムに子ノードを１つ拡大</a:t>
            </a:r>
            <a:endParaRPr lang="en-US" altLang="ja-JP" dirty="0"/>
          </a:p>
          <a:p>
            <a:pPr marL="0" indent="0">
              <a:buNone/>
            </a:pPr>
            <a:r>
              <a:rPr lang="ja-JP" altLang="en-US"/>
              <a:t>　</a:t>
            </a:r>
            <a:endParaRPr lang="en-US" altLang="ja-JP" dirty="0"/>
          </a:p>
          <a:p>
            <a:pPr marL="0" indent="0">
              <a:buNone/>
            </a:pPr>
            <a:r>
              <a:rPr lang="ja-JP" altLang="en-US"/>
              <a:t>　末端ノードが</a:t>
            </a:r>
            <a:r>
              <a:rPr lang="ja-JP" altLang="en-US" b="1"/>
              <a:t>既訪問</a:t>
            </a:r>
            <a:endParaRPr lang="en-US" altLang="ja-JP" b="1" dirty="0"/>
          </a:p>
          <a:p>
            <a:pPr marL="0" indent="0">
              <a:buNone/>
            </a:pPr>
            <a:r>
              <a:rPr lang="ja-JP" altLang="en-US"/>
              <a:t>　　➡︎　ランダムに未拡大の子ノードを１つ拡大</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10</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3"/>
          <a:stretch>
            <a:fillRect/>
          </a:stretch>
        </p:blipFill>
        <p:spPr>
          <a:xfrm>
            <a:off x="2133427" y="248482"/>
            <a:ext cx="4877145" cy="2044698"/>
          </a:xfrm>
          <a:prstGeom prst="rect">
            <a:avLst/>
          </a:prstGeom>
        </p:spPr>
      </p:pic>
      <p:sp>
        <p:nvSpPr>
          <p:cNvPr id="9" name="フレーム 8">
            <a:extLst>
              <a:ext uri="{FF2B5EF4-FFF2-40B4-BE49-F238E27FC236}">
                <a16:creationId xmlns:a16="http://schemas.microsoft.com/office/drawing/2014/main" id="{DA9F1449-B03B-844E-943A-590D2D91AA64}"/>
              </a:ext>
            </a:extLst>
          </p:cNvPr>
          <p:cNvSpPr/>
          <p:nvPr/>
        </p:nvSpPr>
        <p:spPr>
          <a:xfrm>
            <a:off x="3187700" y="426280"/>
            <a:ext cx="1371600" cy="1473200"/>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左大かっこ 1">
            <a:extLst>
              <a:ext uri="{FF2B5EF4-FFF2-40B4-BE49-F238E27FC236}">
                <a16:creationId xmlns:a16="http://schemas.microsoft.com/office/drawing/2014/main" id="{4DAC3016-EB0A-0040-998E-C6450AACE148}"/>
              </a:ext>
            </a:extLst>
          </p:cNvPr>
          <p:cNvSpPr/>
          <p:nvPr/>
        </p:nvSpPr>
        <p:spPr>
          <a:xfrm>
            <a:off x="628650" y="3141593"/>
            <a:ext cx="245993" cy="1855305"/>
          </a:xfrm>
          <a:prstGeom prst="leftBracket">
            <a:avLst>
              <a:gd name="adj"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350484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63436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Simulation</a:t>
            </a:r>
          </a:p>
          <a:p>
            <a:pPr marL="0" indent="0">
              <a:buNone/>
            </a:pPr>
            <a:r>
              <a:rPr lang="ja-JP" altLang="en-US"/>
              <a:t>　モンテカルロシミュレーションによりパスを降下</a:t>
            </a:r>
            <a:endParaRPr lang="en-US" altLang="ja-JP" dirty="0"/>
          </a:p>
          <a:p>
            <a:pPr marL="0" indent="0">
              <a:buNone/>
            </a:pPr>
            <a:endParaRPr lang="en-US" altLang="ja-JP" sz="800" dirty="0"/>
          </a:p>
          <a:p>
            <a:pPr marL="0" indent="0">
              <a:buNone/>
            </a:pPr>
            <a:r>
              <a:rPr lang="en-US" altLang="ja-JP" sz="2800" b="1" dirty="0">
                <a:solidFill>
                  <a:srgbClr val="FF0000"/>
                </a:solidFill>
              </a:rPr>
              <a:t>×</a:t>
            </a:r>
            <a:r>
              <a:rPr lang="ja-JP" altLang="en-US"/>
              <a:t>　列挙＋ランダム選択</a:t>
            </a:r>
            <a:endParaRPr lang="en-US" altLang="ja-JP" dirty="0"/>
          </a:p>
          <a:p>
            <a:pPr marL="0" indent="0">
              <a:buNone/>
            </a:pPr>
            <a:r>
              <a:rPr lang="ja-JP" altLang="en-US" sz="2800">
                <a:solidFill>
                  <a:srgbClr val="00B050"/>
                </a:solidFill>
              </a:rPr>
              <a:t>○</a:t>
            </a:r>
            <a:r>
              <a:rPr lang="ja-JP" altLang="en-US"/>
              <a:t>　ランダムにグラフを選択</a:t>
            </a:r>
            <a:endParaRPr lang="en-US" altLang="ja-JP" dirty="0"/>
          </a:p>
          <a:p>
            <a:pPr marL="0" indent="0">
              <a:buNone/>
            </a:pPr>
            <a:r>
              <a:rPr lang="ja-JP" altLang="en-US"/>
              <a:t>　　➡︎　グラフ上でランダムに１エッジ拡大</a:t>
            </a:r>
            <a:endParaRPr lang="en-US" altLang="ja-JP" dirty="0"/>
          </a:p>
          <a:p>
            <a:pPr marL="0" indent="0">
              <a:buNone/>
            </a:pPr>
            <a:r>
              <a:rPr lang="ja-JP" altLang="en-US"/>
              <a:t>　　➡︎　　拡大グラフが子ノードになる：</a:t>
            </a:r>
            <a:r>
              <a:rPr lang="en-US" altLang="ja-JP" dirty="0"/>
              <a:t>OK</a:t>
            </a:r>
          </a:p>
          <a:p>
            <a:pPr marL="0" indent="0">
              <a:buNone/>
            </a:pPr>
            <a:r>
              <a:rPr lang="ja-JP" altLang="en-US"/>
              <a:t>　　　　　拡大グラフが子ノードにならない：戻る</a:t>
            </a:r>
            <a:endParaRPr lang="en-US" altLang="ja-JP" dirty="0"/>
          </a:p>
        </p:txBody>
      </p:sp>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11</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3"/>
          <a:stretch>
            <a:fillRect/>
          </a:stretch>
        </p:blipFill>
        <p:spPr>
          <a:xfrm>
            <a:off x="2133427" y="248482"/>
            <a:ext cx="4877145" cy="2044698"/>
          </a:xfrm>
          <a:prstGeom prst="rect">
            <a:avLst/>
          </a:prstGeom>
        </p:spPr>
      </p:pic>
      <p:sp>
        <p:nvSpPr>
          <p:cNvPr id="9" name="フレーム 8">
            <a:extLst>
              <a:ext uri="{FF2B5EF4-FFF2-40B4-BE49-F238E27FC236}">
                <a16:creationId xmlns:a16="http://schemas.microsoft.com/office/drawing/2014/main" id="{DA9F1449-B03B-844E-943A-590D2D91AA64}"/>
              </a:ext>
            </a:extLst>
          </p:cNvPr>
          <p:cNvSpPr/>
          <p:nvPr/>
        </p:nvSpPr>
        <p:spPr>
          <a:xfrm>
            <a:off x="4457700" y="426280"/>
            <a:ext cx="1371600" cy="2044698"/>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左大かっこ 5">
            <a:extLst>
              <a:ext uri="{FF2B5EF4-FFF2-40B4-BE49-F238E27FC236}">
                <a16:creationId xmlns:a16="http://schemas.microsoft.com/office/drawing/2014/main" id="{BBDB19A7-D60E-204B-80AD-BF9221201393}"/>
              </a:ext>
            </a:extLst>
          </p:cNvPr>
          <p:cNvSpPr/>
          <p:nvPr/>
        </p:nvSpPr>
        <p:spPr>
          <a:xfrm>
            <a:off x="1993626" y="5326545"/>
            <a:ext cx="166480" cy="543339"/>
          </a:xfrm>
          <a:prstGeom prst="leftBracket">
            <a:avLst>
              <a:gd name="adj"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973175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6CEA118-6D56-8C44-99BF-0DCE87C3E665}"/>
                  </a:ext>
                </a:extLst>
              </p:cNvPr>
              <p:cNvSpPr>
                <a:spLocks noGrp="1"/>
              </p:cNvSpPr>
              <p:nvPr>
                <p:ph idx="1"/>
              </p:nvPr>
            </p:nvSpPr>
            <p:spPr>
              <a:xfrm>
                <a:off x="628650" y="1634368"/>
                <a:ext cx="7886700" cy="5459411"/>
              </a:xfrm>
            </p:spPr>
            <p:txBody>
              <a:bodyPr>
                <a:normAutofit/>
              </a:bodyPr>
              <a:lstStyle/>
              <a:p>
                <a:endParaRPr kumimoji="1" lang="en-US" altLang="ja-JP" dirty="0"/>
              </a:p>
              <a:p>
                <a:pPr marL="0" indent="0">
                  <a:buNone/>
                </a:pPr>
                <a:endParaRPr kumimoji="1" lang="en-US" altLang="ja-JP" dirty="0"/>
              </a:p>
              <a:p>
                <a:r>
                  <a:rPr kumimoji="1" lang="en-US" altLang="ja-JP" dirty="0"/>
                  <a:t>Backpropagation</a:t>
                </a:r>
              </a:p>
              <a:p>
                <a:pPr marL="0" indent="0">
                  <a:buNone/>
                </a:pPr>
                <a:r>
                  <a:rPr lang="ja-JP" altLang="en-US"/>
                  <a:t>　</a:t>
                </a:r>
                <a:r>
                  <a:rPr lang="en-US" altLang="ja-JP" dirty="0"/>
                  <a:t>Simulation</a:t>
                </a:r>
                <a:r>
                  <a:rPr lang="ja-JP" altLang="en-US"/>
                  <a:t>によって選択されたノードの報酬を計算</a:t>
                </a:r>
                <a:endParaRPr lang="en-US" altLang="ja-JP" dirty="0"/>
              </a:p>
              <a:p>
                <a:pPr marL="0" indent="0">
                  <a:buNone/>
                </a:pPr>
                <a:endParaRPr lang="en-US" altLang="ja-JP" sz="1050" dirty="0"/>
              </a:p>
              <a:p>
                <a:pPr marL="0" indent="0">
                  <a:buNone/>
                </a:pPr>
                <a14:m>
                  <m:oMathPara xmlns:m="http://schemas.openxmlformats.org/officeDocument/2006/math">
                    <m:oMathParaPr>
                      <m:jc m:val="centerGroup"/>
                    </m:oMathParaPr>
                    <m:oMath xmlns:m="http://schemas.openxmlformats.org/officeDocument/2006/math">
                      <m:r>
                        <a:rPr lang="ja-JP" altLang="en-US" i="0" dirty="0" smtClean="0">
                          <a:latin typeface="Cambria Math" panose="02040503050406030204" pitchFamily="18" charset="0"/>
                        </a:rPr>
                        <m:t>報酬</m:t>
                      </m:r>
                      <m:r>
                        <a:rPr lang="en-US" altLang="ja-JP" b="0" i="0" dirty="0" smtClean="0">
                          <a:latin typeface="Cambria Math" panose="02040503050406030204" pitchFamily="18" charset="0"/>
                        </a:rPr>
                        <m:t>=</m:t>
                      </m:r>
                      <m:r>
                        <a:rPr lang="ja-JP" altLang="en-US" i="1" dirty="0">
                          <a:latin typeface="Cambria Math" panose="02040503050406030204" pitchFamily="18" charset="0"/>
                        </a:rPr>
                        <m:t>ー</m:t>
                      </m:r>
                      <m:f>
                        <m:fPr>
                          <m:ctrlPr>
                            <a:rPr lang="en-US" altLang="ja-JP" b="0" i="1" dirty="0" smtClean="0">
                              <a:latin typeface="Cambria Math" panose="02040503050406030204" pitchFamily="18" charset="0"/>
                            </a:rPr>
                          </m:ctrlPr>
                        </m:fPr>
                        <m:num>
                          <m:r>
                            <m:rPr>
                              <m:sty m:val="p"/>
                            </m:rPr>
                            <a:rPr lang="en-US" altLang="ja-JP" b="0" i="0" dirty="0" smtClean="0">
                              <a:latin typeface="Cambria Math" panose="02040503050406030204" pitchFamily="18" charset="0"/>
                            </a:rPr>
                            <m:t>TSS</m:t>
                          </m:r>
                          <m:d>
                            <m:dPr>
                              <m:ctrlPr>
                                <a:rPr lang="en-US" altLang="ja-JP" b="0" i="1" dirty="0" smtClean="0">
                                  <a:latin typeface="Cambria Math" panose="02040503050406030204" pitchFamily="18" charset="0"/>
                                </a:rPr>
                              </m:ctrlPr>
                            </m:dPr>
                            <m:e>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D</m:t>
                                  </m:r>
                                </m:e>
                                <m:sub>
                                  <m:r>
                                    <a:rPr lang="en-US" altLang="ja-JP" b="0" i="0" dirty="0" smtClean="0">
                                      <a:latin typeface="Cambria Math" panose="02040503050406030204" pitchFamily="18" charset="0"/>
                                    </a:rPr>
                                    <m:t>0</m:t>
                                  </m:r>
                                </m:sub>
                              </m:sSub>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𝑔</m:t>
                                  </m:r>
                                </m:e>
                              </m:d>
                            </m:e>
                          </m:d>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TSS</m:t>
                          </m:r>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D</m:t>
                              </m:r>
                            </m:e>
                            <m:sub>
                              <m:r>
                                <a:rPr lang="en-US" altLang="ja-JP" b="0" i="0" dirty="0" smtClean="0">
                                  <a:latin typeface="Cambria Math" panose="02040503050406030204" pitchFamily="18" charset="0"/>
                                </a:rPr>
                                <m:t>1</m:t>
                              </m:r>
                            </m:sub>
                          </m:sSub>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𝑔</m:t>
                              </m:r>
                            </m:e>
                          </m:d>
                          <m:r>
                            <a:rPr lang="en-US" altLang="ja-JP" b="0" i="0" dirty="0" smtClean="0">
                              <a:latin typeface="Cambria Math" panose="02040503050406030204" pitchFamily="18" charset="0"/>
                            </a:rPr>
                            <m:t>)</m:t>
                          </m:r>
                        </m:num>
                        <m:den>
                          <m:r>
                            <m:rPr>
                              <m:sty m:val="p"/>
                            </m:rPr>
                            <a:rPr lang="en-US" altLang="ja-JP" b="0" i="0" dirty="0" smtClean="0">
                              <a:latin typeface="Cambria Math" panose="02040503050406030204" pitchFamily="18" charset="0"/>
                            </a:rPr>
                            <m:t>TSS</m:t>
                          </m:r>
                          <m:r>
                            <a:rPr lang="en-US" altLang="ja-JP" b="0" i="0" dirty="0" smtClean="0">
                              <a:latin typeface="Cambria Math" panose="02040503050406030204" pitchFamily="18" charset="0"/>
                            </a:rPr>
                            <m:t>(</m:t>
                          </m:r>
                          <m:sSub>
                            <m:sSubPr>
                              <m:ctrlPr>
                                <a:rPr lang="en-US" altLang="ja-JP" i="1" dirty="0">
                                  <a:latin typeface="Cambria Math" panose="02040503050406030204" pitchFamily="18" charset="0"/>
                                </a:rPr>
                              </m:ctrlPr>
                            </m:sSubPr>
                            <m:e>
                              <m:r>
                                <m:rPr>
                                  <m:sty m:val="p"/>
                                </m:rPr>
                                <a:rPr lang="en-US" altLang="ja-JP" dirty="0">
                                  <a:latin typeface="Cambria Math" panose="02040503050406030204" pitchFamily="18" charset="0"/>
                                </a:rPr>
                                <m:t>D</m:t>
                              </m:r>
                            </m:e>
                            <m:sub>
                              <m:r>
                                <a:rPr lang="en-US" altLang="ja-JP" dirty="0">
                                  <a:latin typeface="Cambria Math" panose="02040503050406030204" pitchFamily="18" charset="0"/>
                                </a:rPr>
                                <m:t>0</m:t>
                              </m:r>
                            </m:sub>
                          </m:sSub>
                          <m:d>
                            <m:dPr>
                              <m:ctrlPr>
                                <a:rPr lang="en-US" altLang="ja-JP" i="1" dirty="0">
                                  <a:latin typeface="Cambria Math" panose="02040503050406030204" pitchFamily="18" charset="0"/>
                                </a:rPr>
                              </m:ctrlPr>
                            </m:dPr>
                            <m:e>
                              <m:r>
                                <a:rPr lang="en-US" altLang="ja-JP" b="0" i="1" dirty="0" smtClean="0">
                                  <a:latin typeface="Cambria Math" panose="02040503050406030204" pitchFamily="18" charset="0"/>
                                </a:rPr>
                                <m:t>𝑔</m:t>
                              </m:r>
                            </m:e>
                          </m:d>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ea typeface="Cambria Math" panose="02040503050406030204" pitchFamily="18" charset="0"/>
                                </a:rPr>
                                <m:t>∪</m:t>
                              </m:r>
                              <m:r>
                                <m:rPr>
                                  <m:sty m:val="p"/>
                                </m:rPr>
                                <a:rPr lang="en-US" altLang="ja-JP" dirty="0">
                                  <a:latin typeface="Cambria Math" panose="02040503050406030204" pitchFamily="18" charset="0"/>
                                </a:rPr>
                                <m:t>D</m:t>
                              </m:r>
                            </m:e>
                            <m:sub>
                              <m:r>
                                <a:rPr lang="en-US" altLang="ja-JP" b="0" i="0" dirty="0" smtClean="0">
                                  <a:latin typeface="Cambria Math" panose="02040503050406030204" pitchFamily="18" charset="0"/>
                                </a:rPr>
                                <m:t>1</m:t>
                              </m:r>
                            </m:sub>
                          </m:sSub>
                          <m:d>
                            <m:dPr>
                              <m:ctrlPr>
                                <a:rPr lang="en-US" altLang="ja-JP" i="1" dirty="0">
                                  <a:latin typeface="Cambria Math" panose="02040503050406030204" pitchFamily="18" charset="0"/>
                                </a:rPr>
                              </m:ctrlPr>
                            </m:dPr>
                            <m:e>
                              <m:r>
                                <a:rPr lang="en-US" altLang="ja-JP" b="0" i="1" dirty="0" smtClean="0">
                                  <a:latin typeface="Cambria Math" panose="02040503050406030204" pitchFamily="18" charset="0"/>
                                </a:rPr>
                                <m:t>𝑔</m:t>
                              </m:r>
                            </m:e>
                          </m:d>
                          <m:r>
                            <a:rPr lang="en-US" altLang="ja-JP" b="0" i="0" dirty="0" smtClean="0">
                              <a:latin typeface="Cambria Math" panose="02040503050406030204" pitchFamily="18" charset="0"/>
                            </a:rPr>
                            <m:t>)</m:t>
                          </m:r>
                        </m:den>
                      </m:f>
                    </m:oMath>
                  </m:oMathPara>
                </a14:m>
                <a:endParaRPr lang="en-US" altLang="ja-JP" dirty="0"/>
              </a:p>
              <a:p>
                <a:pPr marL="0" indent="0">
                  <a:buNone/>
                </a:pPr>
                <a:endParaRPr lang="en-US" altLang="ja-JP" sz="1050" dirty="0"/>
              </a:p>
              <a:p>
                <a:pPr marL="0" indent="0">
                  <a:buNone/>
                </a:pPr>
                <a:endParaRPr lang="en-US" altLang="ja-JP" dirty="0"/>
              </a:p>
              <a:p>
                <a:pPr marL="0" indent="0">
                  <a:buNone/>
                </a:pPr>
                <a:endParaRPr lang="en-US" altLang="ja-JP" dirty="0"/>
              </a:p>
              <a:p>
                <a:pPr marL="0" indent="0">
                  <a:buNone/>
                </a:pPr>
                <a:endParaRPr lang="en-US" altLang="ja-JP" sz="800" dirty="0"/>
              </a:p>
              <a:p>
                <a:pPr marL="0" indent="0">
                  <a:buNone/>
                </a:pPr>
                <a:r>
                  <a:rPr lang="ja-JP" altLang="en-US"/>
                  <a:t>　報酬を</a:t>
                </a:r>
                <a:r>
                  <a:rPr lang="en-US" altLang="ja-JP" dirty="0"/>
                  <a:t>Selection</a:t>
                </a:r>
                <a:r>
                  <a:rPr lang="ja-JP" altLang="en-US"/>
                  <a:t>で選択したパスに逆伝搬</a:t>
                </a:r>
                <a:endParaRPr lang="en-US" altLang="ja-JP" dirty="0"/>
              </a:p>
            </p:txBody>
          </p:sp>
        </mc:Choice>
        <mc:Fallback xmlns="">
          <p:sp>
            <p:nvSpPr>
              <p:cNvPr id="3" name="コンテンツ プレースホルダー 2">
                <a:extLst>
                  <a:ext uri="{FF2B5EF4-FFF2-40B4-BE49-F238E27FC236}">
                    <a16:creationId xmlns:a16="http://schemas.microsoft.com/office/drawing/2014/main" id="{16CEA118-6D56-8C44-99BF-0DCE87C3E665}"/>
                  </a:ext>
                </a:extLst>
              </p:cNvPr>
              <p:cNvSpPr>
                <a:spLocks noGrp="1" noRot="1" noChangeAspect="1" noMove="1" noResize="1" noEditPoints="1" noAdjustHandles="1" noChangeArrowheads="1" noChangeShapeType="1" noTextEdit="1"/>
              </p:cNvSpPr>
              <p:nvPr>
                <p:ph idx="1"/>
              </p:nvPr>
            </p:nvSpPr>
            <p:spPr>
              <a:xfrm>
                <a:off x="628650" y="1634368"/>
                <a:ext cx="7886700" cy="5459411"/>
              </a:xfrm>
              <a:blipFill>
                <a:blip r:embed="rId3"/>
                <a:stretch>
                  <a:fillRect l="-96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3F3DC5A-647D-C64B-84E7-C67E0D412178}"/>
              </a:ext>
            </a:extLst>
          </p:cNvPr>
          <p:cNvSpPr>
            <a:spLocks noGrp="1"/>
          </p:cNvSpPr>
          <p:nvPr>
            <p:ph type="sldNum" sz="quarter" idx="12"/>
          </p:nvPr>
        </p:nvSpPr>
        <p:spPr/>
        <p:txBody>
          <a:bodyPr/>
          <a:lstStyle/>
          <a:p>
            <a:fld id="{C43D2B4F-7C46-054A-9107-F4F43BECA26E}" type="slidenum">
              <a:rPr kumimoji="1" lang="ja-JP" altLang="en-US" smtClean="0"/>
              <a:pPr/>
              <a:t>12</a:t>
            </a:fld>
            <a:endParaRPr kumimoji="1" lang="ja-JP" altLang="en-US"/>
          </a:p>
        </p:txBody>
      </p:sp>
      <p:pic>
        <p:nvPicPr>
          <p:cNvPr id="5" name="図 4">
            <a:extLst>
              <a:ext uri="{FF2B5EF4-FFF2-40B4-BE49-F238E27FC236}">
                <a16:creationId xmlns:a16="http://schemas.microsoft.com/office/drawing/2014/main" id="{3151FC51-CE9F-1348-8AF7-57CC3F98C363}"/>
              </a:ext>
            </a:extLst>
          </p:cNvPr>
          <p:cNvPicPr>
            <a:picLocks noChangeAspect="1"/>
          </p:cNvPicPr>
          <p:nvPr/>
        </p:nvPicPr>
        <p:blipFill>
          <a:blip r:embed="rId4"/>
          <a:stretch>
            <a:fillRect/>
          </a:stretch>
        </p:blipFill>
        <p:spPr>
          <a:xfrm>
            <a:off x="2133427" y="248482"/>
            <a:ext cx="4877145" cy="2044698"/>
          </a:xfrm>
          <a:prstGeom prst="rect">
            <a:avLst/>
          </a:prstGeom>
        </p:spPr>
      </p:pic>
      <p:sp>
        <p:nvSpPr>
          <p:cNvPr id="7" name="フレーム 6">
            <a:extLst>
              <a:ext uri="{FF2B5EF4-FFF2-40B4-BE49-F238E27FC236}">
                <a16:creationId xmlns:a16="http://schemas.microsoft.com/office/drawing/2014/main" id="{A2709CC8-0CF0-6544-9FD8-4429CF615C16}"/>
              </a:ext>
            </a:extLst>
          </p:cNvPr>
          <p:cNvSpPr/>
          <p:nvPr/>
        </p:nvSpPr>
        <p:spPr>
          <a:xfrm>
            <a:off x="5664200" y="426280"/>
            <a:ext cx="1371600" cy="1473200"/>
          </a:xfrm>
          <a:prstGeom prst="frame">
            <a:avLst>
              <a:gd name="adj1" fmla="val 354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52FFC21-E893-D248-87D5-5E0F7326FD78}"/>
                  </a:ext>
                </a:extLst>
              </p:cNvPr>
              <p:cNvSpPr txBox="1"/>
              <p:nvPr/>
            </p:nvSpPr>
            <p:spPr>
              <a:xfrm>
                <a:off x="2133427" y="4740573"/>
                <a:ext cx="3149324" cy="864147"/>
              </a:xfrm>
              <a:prstGeom prst="rect">
                <a:avLst/>
              </a:prstGeom>
              <a:noFill/>
            </p:spPr>
            <p:txBody>
              <a:bodyPr wrap="none" rtlCol="0">
                <a:spAutoFit/>
              </a:bodyPr>
              <a:lstStyle/>
              <a:p>
                <a:r>
                  <a:rPr kumimoji="1" lang="en-US" altLang="ja-JP" b="0" dirty="0"/>
                  <a:t> </a:t>
                </a:r>
                <a14:m>
                  <m:oMath xmlns:m="http://schemas.openxmlformats.org/officeDocument/2006/math">
                    <m:r>
                      <m:rPr>
                        <m:sty m:val="p"/>
                      </m:rPr>
                      <a:rPr kumimoji="1" lang="en-US" altLang="ja-JP" sz="1600" b="0" i="0" smtClean="0">
                        <a:latin typeface="Cambria Math" panose="02040503050406030204" pitchFamily="18" charset="0"/>
                      </a:rPr>
                      <m:t>TSS</m:t>
                    </m:r>
                    <m:r>
                      <a:rPr kumimoji="1" lang="en-US" altLang="ja-JP" sz="1600" b="0" i="0" smtClean="0">
                        <a:latin typeface="Cambria Math" panose="02040503050406030204" pitchFamily="18" charset="0"/>
                      </a:rPr>
                      <m:t> : </m:t>
                    </m:r>
                  </m:oMath>
                </a14:m>
                <a:r>
                  <a:rPr kumimoji="1" lang="ja-JP" altLang="en-US" sz="1600"/>
                  <a:t>二乗誤差和</a:t>
                </a:r>
                <a:endParaRPr kumimoji="1" lang="en-US" altLang="ja-JP" sz="1600" dirty="0"/>
              </a:p>
              <a:p>
                <a:r>
                  <a:rPr kumimoji="1" lang="en-US" altLang="ja-JP" sz="1600" dirty="0"/>
                  <a:t> </a:t>
                </a:r>
                <a14:m>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𝐷</m:t>
                        </m:r>
                      </m:e>
                      <m:sub>
                        <m:r>
                          <a:rPr kumimoji="1" lang="en-US" altLang="ja-JP" sz="1600" b="0" i="1" smtClean="0">
                            <a:latin typeface="Cambria Math" panose="02040503050406030204" pitchFamily="18" charset="0"/>
                          </a:rPr>
                          <m:t>0</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𝑔</m:t>
                        </m:r>
                      </m:e>
                    </m:d>
                    <m:r>
                      <a:rPr kumimoji="1" lang="en-US" altLang="ja-JP" sz="1600" b="0" i="1" smtClean="0">
                        <a:latin typeface="Cambria Math" panose="02040503050406030204" pitchFamily="18" charset="0"/>
                      </a:rPr>
                      <m:t> : </m:t>
                    </m:r>
                    <m:r>
                      <a:rPr kumimoji="1" lang="en-US" altLang="ja-JP" sz="1600" b="0" i="1" smtClean="0">
                        <a:latin typeface="Cambria Math" panose="02040503050406030204" pitchFamily="18" charset="0"/>
                        <a:ea typeface="Cambria Math" panose="02040503050406030204" pitchFamily="18" charset="0"/>
                      </a:rPr>
                      <m:t>𝑔</m:t>
                    </m:r>
                  </m:oMath>
                </a14:m>
                <a:r>
                  <a:rPr kumimoji="1" lang="ja-JP" altLang="en-US" sz="1600" b="0">
                    <a:latin typeface="Cambria Math" panose="02040503050406030204" pitchFamily="18" charset="0"/>
                  </a:rPr>
                  <a:t>を含むグラフ集合</a:t>
                </a:r>
                <a:endParaRPr kumimoji="1" lang="en-US" altLang="ja-JP" sz="1600" b="0" dirty="0">
                  <a:latin typeface="Cambria Math" panose="02040503050406030204" pitchFamily="18" charset="0"/>
                </a:endParaRPr>
              </a:p>
              <a:p>
                <a:r>
                  <a:rPr kumimoji="1" lang="en-US" altLang="ja-JP" sz="1600" b="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𝐷</m:t>
                        </m:r>
                      </m:e>
                      <m:sub>
                        <m:r>
                          <a:rPr kumimoji="1" lang="en-US" altLang="ja-JP" sz="1600" b="0" i="1" smtClean="0">
                            <a:latin typeface="Cambria Math" panose="02040503050406030204" pitchFamily="18" charset="0"/>
                          </a:rPr>
                          <m:t>1</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𝑔</m:t>
                        </m:r>
                      </m:e>
                    </m:d>
                    <m:r>
                      <a:rPr kumimoji="1" lang="en-US" altLang="ja-JP" sz="1600" b="0" i="1" smtClean="0">
                        <a:latin typeface="Cambria Math" panose="02040503050406030204" pitchFamily="18" charset="0"/>
                      </a:rPr>
                      <m:t> :</m:t>
                    </m:r>
                    <m:r>
                      <a:rPr kumimoji="1" lang="ja-JP" altLang="en-US" sz="1600" b="0" i="1" smtClean="0">
                        <a:latin typeface="Cambria Math" panose="02040503050406030204" pitchFamily="18" charset="0"/>
                      </a:rPr>
                      <m:t> </m:t>
                    </m:r>
                    <m:r>
                      <a:rPr kumimoji="1" lang="en-US" altLang="ja-JP" sz="1600" i="1">
                        <a:latin typeface="Cambria Math" panose="02040503050406030204" pitchFamily="18" charset="0"/>
                        <a:ea typeface="Cambria Math" panose="02040503050406030204" pitchFamily="18" charset="0"/>
                      </a:rPr>
                      <m:t>𝑔</m:t>
                    </m:r>
                    <m:r>
                      <m:rPr>
                        <m:nor/>
                      </m:rPr>
                      <a:rPr kumimoji="1" lang="ja-JP" altLang="en-US" sz="1600">
                        <a:latin typeface="Cambria Math" panose="02040503050406030204" pitchFamily="18" charset="0"/>
                      </a:rPr>
                      <m:t>を含</m:t>
                    </m:r>
                    <m:r>
                      <a:rPr kumimoji="1" lang="ja-JP" altLang="en-US" sz="1600" i="1">
                        <a:latin typeface="Cambria Math" panose="02040503050406030204" pitchFamily="18" charset="0"/>
                      </a:rPr>
                      <m:t>まない</m:t>
                    </m:r>
                    <m:r>
                      <m:rPr>
                        <m:nor/>
                      </m:rPr>
                      <a:rPr kumimoji="1" lang="ja-JP" altLang="en-US" sz="1600">
                        <a:latin typeface="Cambria Math" panose="02040503050406030204" pitchFamily="18" charset="0"/>
                      </a:rPr>
                      <m:t>グラフ集合</m:t>
                    </m:r>
                  </m:oMath>
                </a14:m>
                <a:endParaRPr kumimoji="1" lang="en-US" altLang="ja-JP" sz="1600" dirty="0"/>
              </a:p>
            </p:txBody>
          </p:sp>
        </mc:Choice>
        <mc:Fallback xmlns="">
          <p:sp>
            <p:nvSpPr>
              <p:cNvPr id="6" name="テキスト ボックス 5">
                <a:extLst>
                  <a:ext uri="{FF2B5EF4-FFF2-40B4-BE49-F238E27FC236}">
                    <a16:creationId xmlns:a16="http://schemas.microsoft.com/office/drawing/2014/main" id="{052FFC21-E893-D248-87D5-5E0F7326FD78}"/>
                  </a:ext>
                </a:extLst>
              </p:cNvPr>
              <p:cNvSpPr txBox="1">
                <a:spLocks noRot="1" noChangeAspect="1" noMove="1" noResize="1" noEditPoints="1" noAdjustHandles="1" noChangeArrowheads="1" noChangeShapeType="1" noTextEdit="1"/>
              </p:cNvSpPr>
              <p:nvPr/>
            </p:nvSpPr>
            <p:spPr>
              <a:xfrm>
                <a:off x="2133427" y="4740573"/>
                <a:ext cx="3149324" cy="864147"/>
              </a:xfrm>
              <a:prstGeom prst="rect">
                <a:avLst/>
              </a:prstGeom>
              <a:blipFill>
                <a:blip r:embed="rId5"/>
                <a:stretch>
                  <a:fillRect b="-43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83619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405151-DF4E-8544-88B3-BB81887DE6E0}"/>
              </a:ext>
            </a:extLst>
          </p:cNvPr>
          <p:cNvSpPr>
            <a:spLocks noGrp="1"/>
          </p:cNvSpPr>
          <p:nvPr>
            <p:ph type="title"/>
          </p:nvPr>
        </p:nvSpPr>
        <p:spPr/>
        <p:txBody>
          <a:bodyPr/>
          <a:lstStyle/>
          <a:p>
            <a:r>
              <a:rPr kumimoji="1" lang="ja-JP" altLang="en-US"/>
              <a:t>実験</a:t>
            </a:r>
            <a:r>
              <a:rPr lang="ja-JP" altLang="en-US"/>
              <a:t>データセット</a:t>
            </a:r>
            <a:endParaRPr kumimoji="1" lang="ja-JP" altLang="en-US"/>
          </a:p>
        </p:txBody>
      </p:sp>
      <p:pic>
        <p:nvPicPr>
          <p:cNvPr id="5" name="コンテンツ プレースホルダー 4">
            <a:extLst>
              <a:ext uri="{FF2B5EF4-FFF2-40B4-BE49-F238E27FC236}">
                <a16:creationId xmlns:a16="http://schemas.microsoft.com/office/drawing/2014/main" id="{FC0D3988-53C4-DA4C-A39A-FD2D9CB1F279}"/>
              </a:ext>
            </a:extLst>
          </p:cNvPr>
          <p:cNvPicPr>
            <a:picLocks noGrp="1" noChangeAspect="1"/>
          </p:cNvPicPr>
          <p:nvPr>
            <p:ph idx="1"/>
          </p:nvPr>
        </p:nvPicPr>
        <p:blipFill>
          <a:blip r:embed="rId3"/>
          <a:stretch>
            <a:fillRect/>
          </a:stretch>
        </p:blipFill>
        <p:spPr>
          <a:xfrm>
            <a:off x="1279527" y="2024557"/>
            <a:ext cx="6916271" cy="1658757"/>
          </a:xfrm>
          <a:prstGeom prst="rect">
            <a:avLst/>
          </a:prstGeom>
        </p:spPr>
      </p:pic>
      <p:sp>
        <p:nvSpPr>
          <p:cNvPr id="4" name="スライド番号プレースホルダー 3">
            <a:extLst>
              <a:ext uri="{FF2B5EF4-FFF2-40B4-BE49-F238E27FC236}">
                <a16:creationId xmlns:a16="http://schemas.microsoft.com/office/drawing/2014/main" id="{AABEA532-9119-914B-BCA5-A4A835426888}"/>
              </a:ext>
            </a:extLst>
          </p:cNvPr>
          <p:cNvSpPr>
            <a:spLocks noGrp="1"/>
          </p:cNvSpPr>
          <p:nvPr>
            <p:ph type="sldNum" sz="quarter" idx="12"/>
          </p:nvPr>
        </p:nvSpPr>
        <p:spPr/>
        <p:txBody>
          <a:bodyPr/>
          <a:lstStyle/>
          <a:p>
            <a:fld id="{C43D2B4F-7C46-054A-9107-F4F43BECA26E}" type="slidenum">
              <a:rPr kumimoji="1" lang="ja-JP" altLang="en-US" smtClean="0"/>
              <a:pPr/>
              <a:t>13</a:t>
            </a:fld>
            <a:endParaRPr kumimoji="1" lang="ja-JP" altLang="en-US"/>
          </a:p>
        </p:txBody>
      </p:sp>
      <p:sp>
        <p:nvSpPr>
          <p:cNvPr id="6" name="テキスト ボックス 5">
            <a:extLst>
              <a:ext uri="{FF2B5EF4-FFF2-40B4-BE49-F238E27FC236}">
                <a16:creationId xmlns:a16="http://schemas.microsoft.com/office/drawing/2014/main" id="{D4054FBA-CAAF-9845-915A-BD47571E1F1C}"/>
              </a:ext>
            </a:extLst>
          </p:cNvPr>
          <p:cNvSpPr txBox="1"/>
          <p:nvPr/>
        </p:nvSpPr>
        <p:spPr>
          <a:xfrm>
            <a:off x="628650" y="1422690"/>
            <a:ext cx="2339102" cy="461665"/>
          </a:xfrm>
          <a:prstGeom prst="rect">
            <a:avLst/>
          </a:prstGeom>
          <a:noFill/>
        </p:spPr>
        <p:txBody>
          <a:bodyPr wrap="none" rtlCol="0">
            <a:spAutoFit/>
          </a:bodyPr>
          <a:lstStyle/>
          <a:p>
            <a:r>
              <a:rPr kumimoji="1" lang="ja-JP" altLang="en-US" sz="2400" u="sng"/>
              <a:t>実データセット</a:t>
            </a:r>
          </a:p>
        </p:txBody>
      </p:sp>
      <p:sp>
        <p:nvSpPr>
          <p:cNvPr id="7" name="テキスト ボックス 6">
            <a:extLst>
              <a:ext uri="{FF2B5EF4-FFF2-40B4-BE49-F238E27FC236}">
                <a16:creationId xmlns:a16="http://schemas.microsoft.com/office/drawing/2014/main" id="{4487686F-07C2-B545-9DD7-62CF46CCB3A9}"/>
              </a:ext>
            </a:extLst>
          </p:cNvPr>
          <p:cNvSpPr txBox="1"/>
          <p:nvPr/>
        </p:nvSpPr>
        <p:spPr>
          <a:xfrm>
            <a:off x="628650" y="3876552"/>
            <a:ext cx="6191118" cy="1415772"/>
          </a:xfrm>
          <a:prstGeom prst="rect">
            <a:avLst/>
          </a:prstGeom>
          <a:noFill/>
        </p:spPr>
        <p:txBody>
          <a:bodyPr wrap="none" rtlCol="0">
            <a:spAutoFit/>
          </a:bodyPr>
          <a:lstStyle/>
          <a:p>
            <a:r>
              <a:rPr kumimoji="1" lang="ja-JP" altLang="en-US" sz="2400" u="sng"/>
              <a:t>人工データセット</a:t>
            </a:r>
            <a:endParaRPr kumimoji="1" lang="en-US" altLang="ja-JP" sz="2400" u="sng" dirty="0"/>
          </a:p>
          <a:p>
            <a:endParaRPr kumimoji="1" lang="en-US" altLang="ja-JP" sz="1400" dirty="0"/>
          </a:p>
          <a:p>
            <a:r>
              <a:rPr kumimoji="1" lang="ja-JP" altLang="en-US" sz="2400"/>
              <a:t>　様々な問題設定を考慮するため</a:t>
            </a:r>
            <a:endParaRPr kumimoji="1" lang="en-US" altLang="ja-JP" sz="2400" dirty="0"/>
          </a:p>
          <a:p>
            <a:r>
              <a:rPr kumimoji="1" lang="ja-JP" altLang="en-US" sz="2400"/>
              <a:t>　以下の操作で</a:t>
            </a:r>
            <a:r>
              <a:rPr kumimoji="1" lang="en-US" altLang="ja-JP" sz="2400" dirty="0"/>
              <a:t>100</a:t>
            </a:r>
            <a:r>
              <a:rPr kumimoji="1" lang="ja-JP" altLang="en-US" sz="2400"/>
              <a:t>個のデータセットを準備</a:t>
            </a:r>
          </a:p>
        </p:txBody>
      </p:sp>
      <p:sp>
        <p:nvSpPr>
          <p:cNvPr id="3" name="テキスト ボックス 2">
            <a:extLst>
              <a:ext uri="{FF2B5EF4-FFF2-40B4-BE49-F238E27FC236}">
                <a16:creationId xmlns:a16="http://schemas.microsoft.com/office/drawing/2014/main" id="{869B097B-99E5-7940-9E22-98F67E25C4D3}"/>
              </a:ext>
            </a:extLst>
          </p:cNvPr>
          <p:cNvSpPr txBox="1"/>
          <p:nvPr/>
        </p:nvSpPr>
        <p:spPr>
          <a:xfrm>
            <a:off x="954160" y="2849783"/>
            <a:ext cx="479618" cy="338554"/>
          </a:xfrm>
          <a:prstGeom prst="rect">
            <a:avLst/>
          </a:prstGeom>
          <a:noFill/>
        </p:spPr>
        <p:txBody>
          <a:bodyPr wrap="none" rtlCol="0">
            <a:spAutoFit/>
          </a:bodyPr>
          <a:lstStyle/>
          <a:p>
            <a:r>
              <a:rPr kumimoji="1" lang="en-US" altLang="ja-JP" sz="1600" dirty="0">
                <a:latin typeface="Cambria Math" panose="02040503050406030204" pitchFamily="18" charset="0"/>
                <a:ea typeface="Cambria Math" panose="02040503050406030204" pitchFamily="18" charset="0"/>
              </a:rPr>
              <a:t>ave</a:t>
            </a:r>
            <a:endParaRPr kumimoji="1" lang="ja-JP" altLang="en-US" sz="1600">
              <a:latin typeface="Cambria Math" panose="02040503050406030204" pitchFamily="18" charset="0"/>
            </a:endParaRPr>
          </a:p>
        </p:txBody>
      </p:sp>
      <p:sp>
        <p:nvSpPr>
          <p:cNvPr id="8" name="テキスト ボックス 7">
            <a:extLst>
              <a:ext uri="{FF2B5EF4-FFF2-40B4-BE49-F238E27FC236}">
                <a16:creationId xmlns:a16="http://schemas.microsoft.com/office/drawing/2014/main" id="{AE48F3C4-3203-554A-8AE8-646A51C56041}"/>
              </a:ext>
            </a:extLst>
          </p:cNvPr>
          <p:cNvSpPr txBox="1"/>
          <p:nvPr/>
        </p:nvSpPr>
        <p:spPr>
          <a:xfrm>
            <a:off x="954160" y="3107695"/>
            <a:ext cx="479618" cy="338554"/>
          </a:xfrm>
          <a:prstGeom prst="rect">
            <a:avLst/>
          </a:prstGeom>
          <a:noFill/>
        </p:spPr>
        <p:txBody>
          <a:bodyPr wrap="none" rtlCol="0">
            <a:spAutoFit/>
          </a:bodyPr>
          <a:lstStyle/>
          <a:p>
            <a:r>
              <a:rPr kumimoji="1" lang="en-US" altLang="ja-JP" sz="1600" dirty="0">
                <a:latin typeface="Cambria Math" panose="02040503050406030204" pitchFamily="18" charset="0"/>
                <a:ea typeface="Cambria Math" panose="02040503050406030204" pitchFamily="18" charset="0"/>
              </a:rPr>
              <a:t>ave</a:t>
            </a:r>
            <a:endParaRPr kumimoji="1" lang="ja-JP" altLang="en-US" sz="1600">
              <a:latin typeface="Cambria Math" panose="02040503050406030204" pitchFamily="18" charset="0"/>
            </a:endParaRPr>
          </a:p>
        </p:txBody>
      </p:sp>
      <p:sp>
        <p:nvSpPr>
          <p:cNvPr id="9" name="テキスト ボックス 8">
            <a:extLst>
              <a:ext uri="{FF2B5EF4-FFF2-40B4-BE49-F238E27FC236}">
                <a16:creationId xmlns:a16="http://schemas.microsoft.com/office/drawing/2014/main" id="{E2E1A303-2FDD-324A-A038-EC3BF112E1A5}"/>
              </a:ext>
            </a:extLst>
          </p:cNvPr>
          <p:cNvSpPr txBox="1"/>
          <p:nvPr/>
        </p:nvSpPr>
        <p:spPr>
          <a:xfrm>
            <a:off x="993913" y="5633893"/>
            <a:ext cx="788999" cy="461665"/>
          </a:xfrm>
          <a:prstGeom prst="rect">
            <a:avLst/>
          </a:prstGeom>
          <a:noFill/>
          <a:ln w="12700">
            <a:noFill/>
          </a:ln>
        </p:spPr>
        <p:txBody>
          <a:bodyPr wrap="none" rtlCol="0">
            <a:spAutoFit/>
          </a:bodyPr>
          <a:lstStyle/>
          <a:p>
            <a:r>
              <a:rPr kumimoji="1" lang="en-US" altLang="ja-JP" sz="2400" dirty="0">
                <a:latin typeface="+mn-ea"/>
              </a:rPr>
              <a:t>CAS</a:t>
            </a:r>
            <a:endParaRPr kumimoji="1" lang="ja-JP" altLang="en-US" sz="2400">
              <a:latin typeface="+mn-ea"/>
            </a:endParaRPr>
          </a:p>
        </p:txBody>
      </p:sp>
      <p:sp>
        <p:nvSpPr>
          <p:cNvPr id="11" name="テキスト ボックス 10">
            <a:extLst>
              <a:ext uri="{FF2B5EF4-FFF2-40B4-BE49-F238E27FC236}">
                <a16:creationId xmlns:a16="http://schemas.microsoft.com/office/drawing/2014/main" id="{C9A228AC-E153-BC44-803C-F0D5B2CD0D68}"/>
              </a:ext>
            </a:extLst>
          </p:cNvPr>
          <p:cNvSpPr txBox="1"/>
          <p:nvPr/>
        </p:nvSpPr>
        <p:spPr>
          <a:xfrm>
            <a:off x="1878999" y="5606155"/>
            <a:ext cx="543739" cy="523220"/>
          </a:xfrm>
          <a:prstGeom prst="rect">
            <a:avLst/>
          </a:prstGeom>
          <a:noFill/>
        </p:spPr>
        <p:txBody>
          <a:bodyPr wrap="none" rtlCol="0">
            <a:spAutoFit/>
          </a:bodyPr>
          <a:lstStyle/>
          <a:p>
            <a:r>
              <a:rPr kumimoji="1" lang="ja-JP" altLang="en-US" sz="2800"/>
              <a:t>➡︎</a:t>
            </a:r>
          </a:p>
        </p:txBody>
      </p:sp>
      <p:sp>
        <p:nvSpPr>
          <p:cNvPr id="12" name="テキスト ボックス 11">
            <a:extLst>
              <a:ext uri="{FF2B5EF4-FFF2-40B4-BE49-F238E27FC236}">
                <a16:creationId xmlns:a16="http://schemas.microsoft.com/office/drawing/2014/main" id="{F34035EA-C4A1-7248-B53E-7BB231064F69}"/>
              </a:ext>
            </a:extLst>
          </p:cNvPr>
          <p:cNvSpPr txBox="1"/>
          <p:nvPr/>
        </p:nvSpPr>
        <p:spPr>
          <a:xfrm>
            <a:off x="2412810" y="5485562"/>
            <a:ext cx="2749471" cy="707886"/>
          </a:xfrm>
          <a:prstGeom prst="rect">
            <a:avLst/>
          </a:prstGeom>
          <a:noFill/>
        </p:spPr>
        <p:txBody>
          <a:bodyPr wrap="none" rtlCol="0">
            <a:spAutoFit/>
          </a:bodyPr>
          <a:lstStyle/>
          <a:p>
            <a:pPr algn="ctr"/>
            <a:r>
              <a:rPr kumimoji="1" lang="en-US" altLang="ja-JP" sz="2000" dirty="0"/>
              <a:t>100 </a:t>
            </a:r>
            <a:r>
              <a:rPr kumimoji="1" lang="ja-JP" altLang="en-US" sz="2000"/>
              <a:t>個のグラフを</a:t>
            </a:r>
            <a:endParaRPr kumimoji="1" lang="en-US" altLang="ja-JP" sz="2000" dirty="0"/>
          </a:p>
          <a:p>
            <a:pPr algn="ctr"/>
            <a:r>
              <a:rPr kumimoji="1" lang="ja-JP" altLang="en-US" sz="2000"/>
              <a:t>ランダムサンプリング</a:t>
            </a:r>
          </a:p>
        </p:txBody>
      </p:sp>
      <p:sp>
        <p:nvSpPr>
          <p:cNvPr id="13" name="テキスト ボックス 12">
            <a:extLst>
              <a:ext uri="{FF2B5EF4-FFF2-40B4-BE49-F238E27FC236}">
                <a16:creationId xmlns:a16="http://schemas.microsoft.com/office/drawing/2014/main" id="{D676AF85-7082-704E-AA85-E12768AA0097}"/>
              </a:ext>
            </a:extLst>
          </p:cNvPr>
          <p:cNvSpPr txBox="1"/>
          <p:nvPr/>
        </p:nvSpPr>
        <p:spPr>
          <a:xfrm>
            <a:off x="5173612" y="5603116"/>
            <a:ext cx="543739" cy="523220"/>
          </a:xfrm>
          <a:prstGeom prst="rect">
            <a:avLst/>
          </a:prstGeom>
          <a:noFill/>
        </p:spPr>
        <p:txBody>
          <a:bodyPr wrap="none" rtlCol="0">
            <a:spAutoFit/>
          </a:bodyPr>
          <a:lstStyle/>
          <a:p>
            <a:r>
              <a:rPr kumimoji="1" lang="ja-JP" altLang="en-US" sz="280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B706998-0116-D948-AE45-51559D66633D}"/>
                  </a:ext>
                </a:extLst>
              </p:cNvPr>
              <p:cNvSpPr txBox="1"/>
              <p:nvPr/>
            </p:nvSpPr>
            <p:spPr>
              <a:xfrm>
                <a:off x="5702177" y="5485562"/>
                <a:ext cx="2840393" cy="707886"/>
              </a:xfrm>
              <a:prstGeom prst="rect">
                <a:avLst/>
              </a:prstGeom>
              <a:noFill/>
            </p:spPr>
            <p:txBody>
              <a:bodyPr wrap="square" rtlCol="0">
                <a:spAutoFit/>
              </a:bodyPr>
              <a:lstStyle/>
              <a:p>
                <a:pPr algn="ctr"/>
                <a:r>
                  <a:rPr kumimoji="1" lang="ja-JP" altLang="en-US" sz="2000">
                    <a:latin typeface="+mn-ea"/>
                  </a:rPr>
                  <a:t>ランダムラベル</a:t>
                </a:r>
                <a:r>
                  <a:rPr kumimoji="1" lang="en-US" altLang="ja-JP" sz="2000" dirty="0">
                    <a:latin typeface="+mn-ea"/>
                  </a:rPr>
                  <a:t>(</a:t>
                </a:r>
                <a14:m>
                  <m:oMath xmlns:m="http://schemas.openxmlformats.org/officeDocument/2006/math">
                    <m:r>
                      <a:rPr kumimoji="1" lang="en-US" altLang="ja-JP" sz="2000" i="1">
                        <a:latin typeface="Cambria Math" panose="02040503050406030204" pitchFamily="18" charset="0"/>
                      </a:rPr>
                      <m:t>𝑦</m:t>
                    </m:r>
                  </m:oMath>
                </a14:m>
                <a:r>
                  <a:rPr kumimoji="1" lang="en-US" altLang="ja-JP" sz="2000" dirty="0">
                    <a:latin typeface="+mn-ea"/>
                  </a:rPr>
                  <a:t>)</a:t>
                </a:r>
                <a:r>
                  <a:rPr kumimoji="1" lang="ja-JP" altLang="en-US" sz="2000">
                    <a:latin typeface="+mn-ea"/>
                  </a:rPr>
                  <a:t>付与</a:t>
                </a:r>
                <a:endParaRPr kumimoji="1" lang="en-US" altLang="ja-JP" sz="2000" dirty="0">
                  <a:latin typeface="+mn-ea"/>
                </a:endParaRPr>
              </a:p>
              <a:p>
                <a:pPr algn="ctr"/>
                <a14:m>
                  <m:oMathPara xmlns:m="http://schemas.openxmlformats.org/officeDocument/2006/math">
                    <m:oMathParaPr>
                      <m:jc m:val="centerGroup"/>
                    </m:oMathParaPr>
                    <m:oMath xmlns:m="http://schemas.openxmlformats.org/officeDocument/2006/math">
                      <m:r>
                        <a:rPr kumimoji="1" lang="en-US" altLang="ja-JP" sz="2000" i="1">
                          <a:latin typeface="Cambria Math" panose="02040503050406030204" pitchFamily="18" charset="0"/>
                        </a:rPr>
                        <m:t>𝑦</m:t>
                      </m:r>
                      <m:r>
                        <a:rPr kumimoji="1" lang="en-US" altLang="ja-JP" sz="2000" i="1">
                          <a:latin typeface="Cambria Math" panose="02040503050406030204" pitchFamily="18" charset="0"/>
                        </a:rPr>
                        <m:t> ∈[−1, +1]</m:t>
                      </m:r>
                    </m:oMath>
                  </m:oMathPara>
                </a14:m>
                <a:endParaRPr kumimoji="1" lang="en-US" altLang="ja-JP" sz="2000" dirty="0">
                  <a:latin typeface="+mn-ea"/>
                </a:endParaRPr>
              </a:p>
            </p:txBody>
          </p:sp>
        </mc:Choice>
        <mc:Fallback xmlns="">
          <p:sp>
            <p:nvSpPr>
              <p:cNvPr id="14" name="テキスト ボックス 13">
                <a:extLst>
                  <a:ext uri="{FF2B5EF4-FFF2-40B4-BE49-F238E27FC236}">
                    <a16:creationId xmlns:a16="http://schemas.microsoft.com/office/drawing/2014/main" id="{9B706998-0116-D948-AE45-51559D66633D}"/>
                  </a:ext>
                </a:extLst>
              </p:cNvPr>
              <p:cNvSpPr txBox="1">
                <a:spLocks noRot="1" noChangeAspect="1" noMove="1" noResize="1" noEditPoints="1" noAdjustHandles="1" noChangeArrowheads="1" noChangeShapeType="1" noTextEdit="1"/>
              </p:cNvSpPr>
              <p:nvPr/>
            </p:nvSpPr>
            <p:spPr>
              <a:xfrm>
                <a:off x="5702177" y="5485562"/>
                <a:ext cx="2840393" cy="707886"/>
              </a:xfrm>
              <a:prstGeom prst="rect">
                <a:avLst/>
              </a:prstGeom>
              <a:blipFill>
                <a:blip r:embed="rId4"/>
                <a:stretch>
                  <a:fillRect l="-1778" t="-3571" r="-1333" b="-8929"/>
                </a:stretch>
              </a:blipFill>
            </p:spPr>
            <p:txBody>
              <a:bodyPr/>
              <a:lstStyle/>
              <a:p>
                <a:r>
                  <a:rPr lang="ja-JP" altLang="en-US">
                    <a:noFill/>
                  </a:rPr>
                  <a:t> </a:t>
                </a:r>
              </a:p>
            </p:txBody>
          </p:sp>
        </mc:Fallback>
      </mc:AlternateContent>
      <p:sp>
        <p:nvSpPr>
          <p:cNvPr id="16" name="正方形/長方形 15">
            <a:extLst>
              <a:ext uri="{FF2B5EF4-FFF2-40B4-BE49-F238E27FC236}">
                <a16:creationId xmlns:a16="http://schemas.microsoft.com/office/drawing/2014/main" id="{C5C8920C-CFB0-004A-9174-7DEE5EF76ED9}"/>
              </a:ext>
            </a:extLst>
          </p:cNvPr>
          <p:cNvSpPr/>
          <p:nvPr/>
        </p:nvSpPr>
        <p:spPr>
          <a:xfrm>
            <a:off x="1322155" y="3433210"/>
            <a:ext cx="3345023" cy="235127"/>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6703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D76DE-B294-974E-AA65-3EECB7CB640F}"/>
              </a:ext>
            </a:extLst>
          </p:cNvPr>
          <p:cNvSpPr>
            <a:spLocks noGrp="1"/>
          </p:cNvSpPr>
          <p:nvPr>
            <p:ph type="title"/>
          </p:nvPr>
        </p:nvSpPr>
        <p:spPr/>
        <p:txBody>
          <a:bodyPr/>
          <a:lstStyle/>
          <a:p>
            <a:r>
              <a:rPr lang="ja-JP" altLang="en-US"/>
              <a:t>実験１</a:t>
            </a:r>
            <a:endParaRPr kumimoji="1" lang="ja-JP" altLang="en-US"/>
          </a:p>
        </p:txBody>
      </p:sp>
      <p:sp>
        <p:nvSpPr>
          <p:cNvPr id="3" name="コンテンツ プレースホルダー 2">
            <a:extLst>
              <a:ext uri="{FF2B5EF4-FFF2-40B4-BE49-F238E27FC236}">
                <a16:creationId xmlns:a16="http://schemas.microsoft.com/office/drawing/2014/main" id="{7A9A8B28-51C4-AF42-B5C1-4033F9CEF171}"/>
              </a:ext>
            </a:extLst>
          </p:cNvPr>
          <p:cNvSpPr>
            <a:spLocks noGrp="1"/>
          </p:cNvSpPr>
          <p:nvPr>
            <p:ph idx="1"/>
          </p:nvPr>
        </p:nvSpPr>
        <p:spPr>
          <a:xfrm>
            <a:off x="628650" y="1558168"/>
            <a:ext cx="8210550" cy="5299832"/>
          </a:xfrm>
        </p:spPr>
        <p:txBody>
          <a:bodyPr>
            <a:normAutofit/>
          </a:bodyPr>
          <a:lstStyle/>
          <a:p>
            <a:pPr marL="0" indent="0">
              <a:buNone/>
            </a:pPr>
            <a:r>
              <a:rPr kumimoji="1" lang="ja-JP" altLang="en-US" u="sng"/>
              <a:t>目的</a:t>
            </a:r>
            <a:endParaRPr kumimoji="1" lang="en-US" altLang="ja-JP" u="sng" dirty="0"/>
          </a:p>
          <a:p>
            <a:pPr marL="0" indent="0">
              <a:buNone/>
            </a:pPr>
            <a:r>
              <a:rPr lang="ja-JP" altLang="en-US"/>
              <a:t>　提案法が少ないコストで良い特徴を見つけることの確認</a:t>
            </a:r>
            <a:endParaRPr kumimoji="1" lang="en-US" altLang="ja-JP" dirty="0"/>
          </a:p>
          <a:p>
            <a:pPr marL="0" indent="0">
              <a:buNone/>
            </a:pPr>
            <a:endParaRPr lang="en-US" altLang="ja-JP" sz="1050" dirty="0"/>
          </a:p>
          <a:p>
            <a:pPr marL="0" indent="0">
              <a:buNone/>
            </a:pPr>
            <a:r>
              <a:rPr kumimoji="1" lang="ja-JP" altLang="en-US" u="sng"/>
              <a:t>手法</a:t>
            </a:r>
            <a:endParaRPr kumimoji="1" lang="en-US" altLang="ja-JP" u="sng" dirty="0"/>
          </a:p>
          <a:p>
            <a:pPr marL="0" indent="0">
              <a:buNone/>
            </a:pPr>
            <a:r>
              <a:rPr kumimoji="1" lang="ja-JP" altLang="en-US"/>
              <a:t>　人工データセットに対して</a:t>
            </a:r>
            <a:r>
              <a:rPr lang="ja-JP" altLang="en-US">
                <a:solidFill>
                  <a:srgbClr val="000000"/>
                </a:solidFill>
                <a:latin typeface="Helvetica" pitchFamily="2" charset="0"/>
              </a:rPr>
              <a:t>コストに対する</a:t>
            </a:r>
            <a:r>
              <a:rPr lang="en" altLang="ja-JP" dirty="0">
                <a:solidFill>
                  <a:srgbClr val="000000"/>
                </a:solidFill>
                <a:latin typeface="Helvetica" pitchFamily="2" charset="0"/>
              </a:rPr>
              <a:t>TSS</a:t>
            </a:r>
            <a:r>
              <a:rPr lang="ja-JP" altLang="en-US">
                <a:solidFill>
                  <a:srgbClr val="000000"/>
                </a:solidFill>
                <a:latin typeface="Helvetica" pitchFamily="2" charset="0"/>
              </a:rPr>
              <a:t>改善の</a:t>
            </a:r>
            <a:endParaRPr lang="en-US" altLang="ja-JP" dirty="0">
              <a:solidFill>
                <a:srgbClr val="000000"/>
              </a:solidFill>
              <a:latin typeface="Helvetica" pitchFamily="2" charset="0"/>
            </a:endParaRPr>
          </a:p>
          <a:p>
            <a:pPr marL="0" indent="0">
              <a:buNone/>
            </a:pPr>
            <a:r>
              <a:rPr lang="ja-JP" altLang="en-US">
                <a:solidFill>
                  <a:srgbClr val="000000"/>
                </a:solidFill>
                <a:latin typeface="Helvetica" pitchFamily="2" charset="0"/>
              </a:rPr>
              <a:t>　様子を各探索手法で比較</a:t>
            </a:r>
            <a:endParaRPr kumimoji="1" lang="en-US" altLang="ja-JP" dirty="0"/>
          </a:p>
          <a:p>
            <a:endParaRPr kumimoji="1" lang="en-US" altLang="ja-JP" sz="1050" dirty="0"/>
          </a:p>
          <a:p>
            <a:r>
              <a:rPr kumimoji="1" lang="ja-JP" altLang="en-US">
                <a:solidFill>
                  <a:srgbClr val="FF0000"/>
                </a:solidFill>
              </a:rPr>
              <a:t>深さ優先探索</a:t>
            </a:r>
            <a:endParaRPr kumimoji="1" lang="en-US" altLang="ja-JP" dirty="0"/>
          </a:p>
          <a:p>
            <a:r>
              <a:rPr lang="ja-JP" altLang="en-US">
                <a:solidFill>
                  <a:srgbClr val="0070C0"/>
                </a:solidFill>
              </a:rPr>
              <a:t>最良優先探索</a:t>
            </a:r>
            <a:endParaRPr lang="en-US" altLang="ja-JP" dirty="0"/>
          </a:p>
          <a:p>
            <a:r>
              <a:rPr kumimoji="1" lang="ja-JP" altLang="en-US">
                <a:solidFill>
                  <a:srgbClr val="00B050"/>
                </a:solidFill>
              </a:rPr>
              <a:t>モンテカルロ木探索</a:t>
            </a:r>
            <a:endParaRPr kumimoji="1" lang="en-US" altLang="ja-JP" dirty="0"/>
          </a:p>
          <a:p>
            <a:pPr marL="0" indent="0">
              <a:buNone/>
            </a:pPr>
            <a:r>
              <a:rPr lang="en-US" altLang="ja-JP" sz="2000" dirty="0"/>
              <a:t>※</a:t>
            </a:r>
            <a:r>
              <a:rPr lang="ja-JP" altLang="en-US" sz="2000"/>
              <a:t>モンテカルロ木探索の探索強度パラメータ（</a:t>
            </a:r>
            <a:r>
              <a:rPr lang="en-US" altLang="ja-JP" sz="2000" dirty="0"/>
              <a:t>0.1, 1, 10</a:t>
            </a:r>
            <a:r>
              <a:rPr lang="ja-JP" altLang="en-US" sz="2000"/>
              <a:t>）</a:t>
            </a:r>
            <a:endParaRPr kumimoji="1" lang="ja-JP" altLang="en-US" sz="2000"/>
          </a:p>
        </p:txBody>
      </p:sp>
      <p:sp>
        <p:nvSpPr>
          <p:cNvPr id="4" name="スライド番号プレースホルダー 3">
            <a:extLst>
              <a:ext uri="{FF2B5EF4-FFF2-40B4-BE49-F238E27FC236}">
                <a16:creationId xmlns:a16="http://schemas.microsoft.com/office/drawing/2014/main" id="{A2EAADB8-52CD-DD47-A257-7BFD77889978}"/>
              </a:ext>
            </a:extLst>
          </p:cNvPr>
          <p:cNvSpPr>
            <a:spLocks noGrp="1"/>
          </p:cNvSpPr>
          <p:nvPr>
            <p:ph type="sldNum" sz="quarter" idx="12"/>
          </p:nvPr>
        </p:nvSpPr>
        <p:spPr/>
        <p:txBody>
          <a:bodyPr/>
          <a:lstStyle/>
          <a:p>
            <a:fld id="{C43D2B4F-7C46-054A-9107-F4F43BECA26E}" type="slidenum">
              <a:rPr kumimoji="1" lang="ja-JP" altLang="en-US" smtClean="0"/>
              <a:pPr/>
              <a:t>14</a:t>
            </a:fld>
            <a:endParaRPr kumimoji="1" lang="ja-JP" altLang="en-US"/>
          </a:p>
        </p:txBody>
      </p:sp>
    </p:spTree>
    <p:extLst>
      <p:ext uri="{BB962C8B-B14F-4D97-AF65-F5344CB8AC3E}">
        <p14:creationId xmlns:p14="http://schemas.microsoft.com/office/powerpoint/2010/main" val="33372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D76DE-B294-974E-AA65-3EECB7CB640F}"/>
              </a:ext>
            </a:extLst>
          </p:cNvPr>
          <p:cNvSpPr>
            <a:spLocks noGrp="1"/>
          </p:cNvSpPr>
          <p:nvPr>
            <p:ph type="title"/>
          </p:nvPr>
        </p:nvSpPr>
        <p:spPr/>
        <p:txBody>
          <a:bodyPr/>
          <a:lstStyle/>
          <a:p>
            <a:r>
              <a:rPr lang="ja-JP" altLang="en-US"/>
              <a:t>実験１</a:t>
            </a:r>
            <a:r>
              <a:rPr lang="en" altLang="ja-JP" dirty="0"/>
              <a:t> </a:t>
            </a:r>
            <a:endParaRPr kumimoji="1" lang="ja-JP" altLang="en-US"/>
          </a:p>
        </p:txBody>
      </p:sp>
      <p:sp>
        <p:nvSpPr>
          <p:cNvPr id="4" name="スライド番号プレースホルダー 3">
            <a:extLst>
              <a:ext uri="{FF2B5EF4-FFF2-40B4-BE49-F238E27FC236}">
                <a16:creationId xmlns:a16="http://schemas.microsoft.com/office/drawing/2014/main" id="{A2EAADB8-52CD-DD47-A257-7BFD77889978}"/>
              </a:ext>
            </a:extLst>
          </p:cNvPr>
          <p:cNvSpPr>
            <a:spLocks noGrp="1"/>
          </p:cNvSpPr>
          <p:nvPr>
            <p:ph type="sldNum" sz="quarter" idx="12"/>
          </p:nvPr>
        </p:nvSpPr>
        <p:spPr/>
        <p:txBody>
          <a:bodyPr/>
          <a:lstStyle/>
          <a:p>
            <a:fld id="{C43D2B4F-7C46-054A-9107-F4F43BECA26E}" type="slidenum">
              <a:rPr kumimoji="1" lang="ja-JP" altLang="en-US" smtClean="0"/>
              <a:pPr/>
              <a:t>15</a:t>
            </a:fld>
            <a:endParaRPr kumimoji="1" lang="ja-JP" altLang="en-US"/>
          </a:p>
        </p:txBody>
      </p:sp>
      <p:pic>
        <p:nvPicPr>
          <p:cNvPr id="7" name="図 6">
            <a:extLst>
              <a:ext uri="{FF2B5EF4-FFF2-40B4-BE49-F238E27FC236}">
                <a16:creationId xmlns:a16="http://schemas.microsoft.com/office/drawing/2014/main" id="{8438B3D9-60B7-A044-9FA8-A9A8D4E681B4}"/>
              </a:ext>
            </a:extLst>
          </p:cNvPr>
          <p:cNvPicPr>
            <a:picLocks noChangeAspect="1"/>
          </p:cNvPicPr>
          <p:nvPr/>
        </p:nvPicPr>
        <p:blipFill>
          <a:blip r:embed="rId2"/>
          <a:stretch>
            <a:fillRect/>
          </a:stretch>
        </p:blipFill>
        <p:spPr>
          <a:xfrm>
            <a:off x="1555555" y="1383102"/>
            <a:ext cx="6590830" cy="3960000"/>
          </a:xfrm>
          <a:prstGeom prst="rect">
            <a:avLst/>
          </a:prstGeom>
        </p:spPr>
      </p:pic>
      <p:sp>
        <p:nvSpPr>
          <p:cNvPr id="10" name="テキスト ボックス 9">
            <a:extLst>
              <a:ext uri="{FF2B5EF4-FFF2-40B4-BE49-F238E27FC236}">
                <a16:creationId xmlns:a16="http://schemas.microsoft.com/office/drawing/2014/main" id="{975270AE-61AF-2D40-AA8F-F76DC6897CB0}"/>
              </a:ext>
            </a:extLst>
          </p:cNvPr>
          <p:cNvSpPr txBox="1"/>
          <p:nvPr/>
        </p:nvSpPr>
        <p:spPr>
          <a:xfrm>
            <a:off x="1690442" y="5761549"/>
            <a:ext cx="5763116" cy="83099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00B050"/>
                </a:solidFill>
              </a:rPr>
              <a:t>提案手法がより早くに良い特徴を発見</a:t>
            </a:r>
            <a:endParaRPr kumimoji="1" lang="en-US" altLang="ja-JP" sz="2400" dirty="0">
              <a:solidFill>
                <a:srgbClr val="00B050"/>
              </a:solidFill>
            </a:endParaRPr>
          </a:p>
          <a:p>
            <a:pPr marL="342900" indent="-342900">
              <a:buFont typeface="Arial" panose="020B0604020202020204" pitchFamily="34" charset="0"/>
              <a:buChar char="•"/>
            </a:pPr>
            <a:r>
              <a:rPr kumimoji="1" lang="ja-JP" altLang="en-US" sz="2400">
                <a:solidFill>
                  <a:srgbClr val="00B050"/>
                </a:solidFill>
              </a:rPr>
              <a:t>後半の探索の改善度は低い</a:t>
            </a:r>
          </a:p>
        </p:txBody>
      </p:sp>
      <p:sp>
        <p:nvSpPr>
          <p:cNvPr id="3" name="テキスト ボックス 2">
            <a:extLst>
              <a:ext uri="{FF2B5EF4-FFF2-40B4-BE49-F238E27FC236}">
                <a16:creationId xmlns:a16="http://schemas.microsoft.com/office/drawing/2014/main" id="{3CDA8378-7B6A-0344-9175-8F883929C3C4}"/>
              </a:ext>
            </a:extLst>
          </p:cNvPr>
          <p:cNvSpPr txBox="1"/>
          <p:nvPr/>
        </p:nvSpPr>
        <p:spPr>
          <a:xfrm>
            <a:off x="1276091" y="2848026"/>
            <a:ext cx="492443" cy="605294"/>
          </a:xfrm>
          <a:prstGeom prst="rect">
            <a:avLst/>
          </a:prstGeom>
          <a:solidFill>
            <a:schemeClr val="bg1"/>
          </a:solidFill>
        </p:spPr>
        <p:txBody>
          <a:bodyPr vert="vert270" wrap="none" rtlCol="0">
            <a:spAutoFit/>
          </a:bodyPr>
          <a:lstStyle/>
          <a:p>
            <a:r>
              <a:rPr kumimoji="1" lang="ja-JP" altLang="en-US" sz="2000"/>
              <a:t>誤差</a:t>
            </a:r>
          </a:p>
        </p:txBody>
      </p:sp>
      <p:sp>
        <p:nvSpPr>
          <p:cNvPr id="12" name="テキスト ボックス 11">
            <a:extLst>
              <a:ext uri="{FF2B5EF4-FFF2-40B4-BE49-F238E27FC236}">
                <a16:creationId xmlns:a16="http://schemas.microsoft.com/office/drawing/2014/main" id="{16A3E522-66D0-0C41-BC82-CE1356351CEE}"/>
              </a:ext>
            </a:extLst>
          </p:cNvPr>
          <p:cNvSpPr txBox="1"/>
          <p:nvPr/>
        </p:nvSpPr>
        <p:spPr>
          <a:xfrm>
            <a:off x="3696246" y="5077198"/>
            <a:ext cx="1723549" cy="561692"/>
          </a:xfrm>
          <a:prstGeom prst="rect">
            <a:avLst/>
          </a:prstGeom>
          <a:solidFill>
            <a:schemeClr val="bg1"/>
          </a:solidFill>
        </p:spPr>
        <p:txBody>
          <a:bodyPr wrap="none" rtlCol="0">
            <a:spAutoFit/>
          </a:bodyPr>
          <a:lstStyle/>
          <a:p>
            <a:endParaRPr kumimoji="1" lang="en-US" altLang="ja-JP" sz="1050" dirty="0"/>
          </a:p>
          <a:p>
            <a:r>
              <a:rPr kumimoji="1" lang="ja-JP" altLang="en-US" sz="2000"/>
              <a:t>探索ノード数</a:t>
            </a:r>
          </a:p>
        </p:txBody>
      </p:sp>
    </p:spTree>
    <p:extLst>
      <p:ext uri="{BB962C8B-B14F-4D97-AF65-F5344CB8AC3E}">
        <p14:creationId xmlns:p14="http://schemas.microsoft.com/office/powerpoint/2010/main" val="305516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p>
        </p:txBody>
      </p:sp>
      <p:sp>
        <p:nvSpPr>
          <p:cNvPr id="3" name="コンテンツ プレースホルダー 2">
            <a:extLst>
              <a:ext uri="{FF2B5EF4-FFF2-40B4-BE49-F238E27FC236}">
                <a16:creationId xmlns:a16="http://schemas.microsoft.com/office/drawing/2014/main" id="{822A557F-36BB-EC41-9034-A395E9984D0A}"/>
              </a:ext>
            </a:extLst>
          </p:cNvPr>
          <p:cNvSpPr>
            <a:spLocks noGrp="1"/>
          </p:cNvSpPr>
          <p:nvPr>
            <p:ph idx="1"/>
          </p:nvPr>
        </p:nvSpPr>
        <p:spPr>
          <a:xfrm>
            <a:off x="628650" y="1690689"/>
            <a:ext cx="7886700" cy="3640728"/>
          </a:xfrm>
        </p:spPr>
        <p:txBody>
          <a:bodyPr>
            <a:normAutofit/>
          </a:bodyPr>
          <a:lstStyle/>
          <a:p>
            <a:pPr marL="0" indent="0">
              <a:buNone/>
            </a:pPr>
            <a:r>
              <a:rPr lang="ja-JP" altLang="en-US" u="sng"/>
              <a:t>目的</a:t>
            </a:r>
            <a:endParaRPr lang="en-US" altLang="ja-JP" u="sng" dirty="0"/>
          </a:p>
          <a:p>
            <a:pPr marL="0" indent="0">
              <a:buNone/>
            </a:pPr>
            <a:r>
              <a:rPr lang="ja-JP" altLang="en-US"/>
              <a:t>　</a:t>
            </a:r>
            <a:r>
              <a:rPr lang="ja-JP" altLang="en-US" b="1"/>
              <a:t>近似探索</a:t>
            </a:r>
            <a:r>
              <a:rPr lang="ja-JP" altLang="en-US"/>
              <a:t>に基づく学習モデルの性能の比較</a:t>
            </a:r>
            <a:endParaRPr lang="en-US" altLang="ja-JP" dirty="0"/>
          </a:p>
          <a:p>
            <a:pPr marL="0" indent="0">
              <a:buNone/>
            </a:pPr>
            <a:endParaRPr lang="en-US" altLang="ja-JP" sz="1050" dirty="0"/>
          </a:p>
          <a:p>
            <a:pPr marL="0" indent="0">
              <a:buNone/>
            </a:pPr>
            <a:r>
              <a:rPr lang="ja-JP" altLang="en-US" u="sng"/>
              <a:t>手法</a:t>
            </a:r>
            <a:endParaRPr lang="en-US" altLang="ja-JP" u="sng" dirty="0"/>
          </a:p>
          <a:p>
            <a:pPr marL="0" indent="0">
              <a:buNone/>
            </a:pPr>
            <a:r>
              <a:rPr lang="ja-JP" altLang="en-US"/>
              <a:t>　</a:t>
            </a:r>
            <a:r>
              <a:rPr kumimoji="1" lang="ja-JP" altLang="en-US"/>
              <a:t>実データセットに対して各探索方針に基づく</a:t>
            </a:r>
            <a:endParaRPr kumimoji="1" lang="en-US" altLang="ja-JP" dirty="0"/>
          </a:p>
          <a:p>
            <a:pPr marL="0" indent="0">
              <a:buNone/>
            </a:pPr>
            <a:r>
              <a:rPr lang="ja-JP" altLang="en-US"/>
              <a:t>　近似探索を用いた</a:t>
            </a:r>
            <a:r>
              <a:rPr lang="en-US" altLang="ja-JP" dirty="0"/>
              <a:t>GTB</a:t>
            </a:r>
            <a:r>
              <a:rPr lang="ja-JP" altLang="en-US"/>
              <a:t>による出力決定森の精度比較</a:t>
            </a:r>
            <a:endParaRPr kumimoji="1" lang="en-US" altLang="ja-JP" dirty="0"/>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16</a:t>
            </a:fld>
            <a:endParaRPr kumimoji="1" lang="ja-JP" altLang="en-US"/>
          </a:p>
        </p:txBody>
      </p:sp>
      <p:sp>
        <p:nvSpPr>
          <p:cNvPr id="5" name="テキスト ボックス 4">
            <a:extLst>
              <a:ext uri="{FF2B5EF4-FFF2-40B4-BE49-F238E27FC236}">
                <a16:creationId xmlns:a16="http://schemas.microsoft.com/office/drawing/2014/main" id="{DAB69BFB-15C4-9249-860F-BDD0ED53A9F6}"/>
              </a:ext>
            </a:extLst>
          </p:cNvPr>
          <p:cNvSpPr txBox="1"/>
          <p:nvPr/>
        </p:nvSpPr>
        <p:spPr>
          <a:xfrm>
            <a:off x="907619" y="4661865"/>
            <a:ext cx="1800493" cy="1200329"/>
          </a:xfrm>
          <a:prstGeom prst="rect">
            <a:avLst/>
          </a:prstGeom>
          <a:noFill/>
        </p:spPr>
        <p:txBody>
          <a:bodyPr wrap="none" rtlCol="0">
            <a:spAutoFit/>
          </a:bodyPr>
          <a:lstStyle/>
          <a:p>
            <a:r>
              <a:rPr lang="ja-JP" altLang="en-US" u="sng"/>
              <a:t>学習パラメータ</a:t>
            </a:r>
            <a:endParaRPr lang="en-US" altLang="ja-JP" u="sng" dirty="0"/>
          </a:p>
          <a:p>
            <a:r>
              <a:rPr kumimoji="1" lang="ja-JP" altLang="en-US"/>
              <a:t>木の本数：</a:t>
            </a:r>
            <a:r>
              <a:rPr kumimoji="1" lang="en-US" altLang="ja-JP" dirty="0"/>
              <a:t>100</a:t>
            </a:r>
          </a:p>
          <a:p>
            <a:r>
              <a:rPr lang="ja-JP" altLang="en-US"/>
              <a:t>木の深さ：１</a:t>
            </a:r>
            <a:endParaRPr lang="en-US" altLang="ja-JP" dirty="0"/>
          </a:p>
          <a:p>
            <a:r>
              <a:rPr kumimoji="1" lang="ja-JP" altLang="en-US"/>
              <a:t>ステップ幅：１</a:t>
            </a:r>
            <a:endParaRPr kumimoji="1" lang="en-US" altLang="ja-JP" dirty="0"/>
          </a:p>
        </p:txBody>
      </p:sp>
      <p:sp>
        <p:nvSpPr>
          <p:cNvPr id="6" name="テキスト ボックス 5">
            <a:extLst>
              <a:ext uri="{FF2B5EF4-FFF2-40B4-BE49-F238E27FC236}">
                <a16:creationId xmlns:a16="http://schemas.microsoft.com/office/drawing/2014/main" id="{418ADE07-974D-3E48-98FD-0277AA4F5317}"/>
              </a:ext>
            </a:extLst>
          </p:cNvPr>
          <p:cNvSpPr txBox="1"/>
          <p:nvPr/>
        </p:nvSpPr>
        <p:spPr>
          <a:xfrm>
            <a:off x="3335831" y="4661865"/>
            <a:ext cx="4942379" cy="1754326"/>
          </a:xfrm>
          <a:prstGeom prst="rect">
            <a:avLst/>
          </a:prstGeom>
          <a:noFill/>
        </p:spPr>
        <p:txBody>
          <a:bodyPr wrap="none" rtlCol="0">
            <a:spAutoFit/>
          </a:bodyPr>
          <a:lstStyle/>
          <a:p>
            <a:r>
              <a:rPr kumimoji="1" lang="ja-JP" altLang="en-US" u="sng"/>
              <a:t>コスト制約</a:t>
            </a:r>
            <a:r>
              <a:rPr kumimoji="1" lang="en-US" altLang="ja-JP" u="sng" dirty="0"/>
              <a:t>(</a:t>
            </a:r>
            <a:r>
              <a:rPr kumimoji="1" lang="ja-JP" altLang="en-US" u="sng"/>
              <a:t>一回の特徴探索にかけるノード数</a:t>
            </a:r>
            <a:r>
              <a:rPr kumimoji="1" lang="en-US" altLang="ja-JP" u="sng" dirty="0"/>
              <a:t>)</a:t>
            </a:r>
          </a:p>
          <a:p>
            <a:r>
              <a:rPr kumimoji="1" lang="en-US" altLang="ja-JP" dirty="0"/>
              <a:t>CPDB</a:t>
            </a:r>
            <a:r>
              <a:rPr kumimoji="1" lang="ja-JP" altLang="en-US"/>
              <a:t>：</a:t>
            </a:r>
            <a:r>
              <a:rPr kumimoji="1" lang="en-US" altLang="ja-JP" dirty="0"/>
              <a:t> </a:t>
            </a:r>
            <a:r>
              <a:rPr lang="ja-JP" altLang="en-US"/>
              <a:t>（</a:t>
            </a:r>
            <a:r>
              <a:rPr lang="en-US" altLang="ja-JP" dirty="0"/>
              <a:t>1000, 2000, 3000, 4000, 5000</a:t>
            </a:r>
            <a:r>
              <a:rPr lang="ja-JP" altLang="en-US"/>
              <a:t>）</a:t>
            </a:r>
            <a:endParaRPr kumimoji="1" lang="en-US" altLang="ja-JP" dirty="0"/>
          </a:p>
          <a:p>
            <a:r>
              <a:rPr lang="en-US" altLang="ja-JP" dirty="0" err="1"/>
              <a:t>Mutag</a:t>
            </a:r>
            <a:r>
              <a:rPr lang="ja-JP" altLang="en-US"/>
              <a:t>：</a:t>
            </a:r>
            <a:r>
              <a:rPr lang="en-US" altLang="ja-JP" dirty="0"/>
              <a:t> </a:t>
            </a:r>
            <a:r>
              <a:rPr lang="ja-JP" altLang="en-US"/>
              <a:t>（</a:t>
            </a:r>
            <a:r>
              <a:rPr lang="en-US" altLang="ja-JP" dirty="0"/>
              <a:t>200, 400, 600, 800, 1000</a:t>
            </a:r>
            <a:r>
              <a:rPr lang="ja-JP" altLang="en-US"/>
              <a:t>）</a:t>
            </a:r>
            <a:endParaRPr lang="en-US" altLang="ja-JP" dirty="0"/>
          </a:p>
          <a:p>
            <a:r>
              <a:rPr kumimoji="1" lang="en-US" altLang="ja-JP" dirty="0"/>
              <a:t>AIDS</a:t>
            </a:r>
            <a:r>
              <a:rPr kumimoji="1" lang="ja-JP" altLang="en-US"/>
              <a:t>：</a:t>
            </a:r>
            <a:r>
              <a:rPr kumimoji="1" lang="en-US" altLang="ja-JP" dirty="0"/>
              <a:t> </a:t>
            </a:r>
            <a:r>
              <a:rPr kumimoji="1" lang="ja-JP" altLang="en-US"/>
              <a:t>（</a:t>
            </a:r>
            <a:r>
              <a:rPr kumimoji="1" lang="en-US" altLang="ja-JP" dirty="0"/>
              <a:t>1000, 2000, 3000, 4000, 5000</a:t>
            </a:r>
            <a:r>
              <a:rPr kumimoji="1" lang="ja-JP" altLang="en-US"/>
              <a:t>）</a:t>
            </a:r>
            <a:endParaRPr kumimoji="1" lang="en-US" altLang="ja-JP" dirty="0"/>
          </a:p>
          <a:p>
            <a:r>
              <a:rPr lang="en-US" altLang="ja-JP" dirty="0"/>
              <a:t>CAS</a:t>
            </a:r>
            <a:r>
              <a:rPr lang="ja-JP" altLang="en-US"/>
              <a:t>：</a:t>
            </a:r>
            <a:r>
              <a:rPr lang="en-US" altLang="ja-JP" dirty="0"/>
              <a:t> </a:t>
            </a:r>
            <a:r>
              <a:rPr lang="ja-JP" altLang="en-US"/>
              <a:t>（</a:t>
            </a:r>
            <a:r>
              <a:rPr lang="en-US" altLang="ja-JP" dirty="0"/>
              <a:t>5000, 10000, 15000, 20000, 25000</a:t>
            </a:r>
            <a:r>
              <a:rPr lang="ja-JP" altLang="en-US"/>
              <a:t>）</a:t>
            </a:r>
            <a:endParaRPr kumimoji="1" lang="en-US" altLang="ja-JP" dirty="0"/>
          </a:p>
          <a:p>
            <a:endParaRPr kumimoji="1" lang="ja-JP" altLang="en-US"/>
          </a:p>
        </p:txBody>
      </p:sp>
    </p:spTree>
    <p:extLst>
      <p:ext uri="{BB962C8B-B14F-4D97-AF65-F5344CB8AC3E}">
        <p14:creationId xmlns:p14="http://schemas.microsoft.com/office/powerpoint/2010/main" val="1367685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58AFA03-5A87-2D4A-A40E-9D81EF9CD23B}"/>
              </a:ext>
            </a:extLst>
          </p:cNvPr>
          <p:cNvPicPr>
            <a:picLocks noChangeAspect="1"/>
          </p:cNvPicPr>
          <p:nvPr/>
        </p:nvPicPr>
        <p:blipFill>
          <a:blip r:embed="rId2"/>
          <a:stretch>
            <a:fillRect/>
          </a:stretch>
        </p:blipFill>
        <p:spPr>
          <a:xfrm>
            <a:off x="1818941" y="1603294"/>
            <a:ext cx="6552000" cy="4448316"/>
          </a:xfrm>
          <a:prstGeom prst="rect">
            <a:avLst/>
          </a:prstGeom>
        </p:spPr>
      </p:pic>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kumimoji="1" lang="en-US" altLang="ja-JP" dirty="0"/>
              <a:t>(CAS)</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17</a:t>
            </a:fld>
            <a:endParaRPr kumimoji="1" lang="ja-JP" altLang="en-US"/>
          </a:p>
        </p:txBody>
      </p:sp>
      <p:sp>
        <p:nvSpPr>
          <p:cNvPr id="13" name="テキスト ボックス 12">
            <a:extLst>
              <a:ext uri="{FF2B5EF4-FFF2-40B4-BE49-F238E27FC236}">
                <a16:creationId xmlns:a16="http://schemas.microsoft.com/office/drawing/2014/main" id="{31775B0D-E9DF-6647-8940-8C725B62851B}"/>
              </a:ext>
            </a:extLst>
          </p:cNvPr>
          <p:cNvSpPr txBox="1"/>
          <p:nvPr/>
        </p:nvSpPr>
        <p:spPr>
          <a:xfrm>
            <a:off x="1526225" y="2541617"/>
            <a:ext cx="492443" cy="1325563"/>
          </a:xfrm>
          <a:prstGeom prst="rect">
            <a:avLst/>
          </a:prstGeom>
          <a:solidFill>
            <a:schemeClr val="bg1"/>
          </a:solidFill>
        </p:spPr>
        <p:txBody>
          <a:bodyPr vert="vert270" wrap="square" rtlCol="0">
            <a:spAutoFit/>
          </a:bodyPr>
          <a:lstStyle/>
          <a:p>
            <a:r>
              <a:rPr kumimoji="1" lang="ja-JP" altLang="en-US" sz="2000"/>
              <a:t>訓練誤差</a:t>
            </a:r>
          </a:p>
        </p:txBody>
      </p:sp>
      <p:sp>
        <p:nvSpPr>
          <p:cNvPr id="14" name="テキスト ボックス 13">
            <a:extLst>
              <a:ext uri="{FF2B5EF4-FFF2-40B4-BE49-F238E27FC236}">
                <a16:creationId xmlns:a16="http://schemas.microsoft.com/office/drawing/2014/main" id="{CD03083D-B1C8-214E-A130-BC6B841E73F5}"/>
              </a:ext>
            </a:extLst>
          </p:cNvPr>
          <p:cNvSpPr txBox="1"/>
          <p:nvPr/>
        </p:nvSpPr>
        <p:spPr>
          <a:xfrm>
            <a:off x="3939952" y="5736798"/>
            <a:ext cx="1827942" cy="646331"/>
          </a:xfrm>
          <a:prstGeom prst="rect">
            <a:avLst/>
          </a:prstGeom>
          <a:solidFill>
            <a:schemeClr val="bg1"/>
          </a:solidFill>
        </p:spPr>
        <p:txBody>
          <a:bodyPr wrap="square" rtlCol="0">
            <a:spAutoFit/>
          </a:bodyPr>
          <a:lstStyle/>
          <a:p>
            <a:endParaRPr kumimoji="1" lang="en-US" altLang="ja-JP" sz="1600" dirty="0"/>
          </a:p>
          <a:p>
            <a:r>
              <a:rPr kumimoji="1" lang="ja-JP" altLang="en-US" sz="2000"/>
              <a:t>探索ノード数</a:t>
            </a:r>
          </a:p>
        </p:txBody>
      </p:sp>
    </p:spTree>
    <p:extLst>
      <p:ext uri="{BB962C8B-B14F-4D97-AF65-F5344CB8AC3E}">
        <p14:creationId xmlns:p14="http://schemas.microsoft.com/office/powerpoint/2010/main" val="2862065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1D1D2B9-7EB1-5D4B-9279-5A5B3D7FF5A5}"/>
              </a:ext>
            </a:extLst>
          </p:cNvPr>
          <p:cNvPicPr>
            <a:picLocks noChangeAspect="1"/>
          </p:cNvPicPr>
          <p:nvPr/>
        </p:nvPicPr>
        <p:blipFill>
          <a:blip r:embed="rId2"/>
          <a:stretch>
            <a:fillRect/>
          </a:stretch>
        </p:blipFill>
        <p:spPr>
          <a:xfrm>
            <a:off x="1828363" y="1603294"/>
            <a:ext cx="6552000" cy="4448316"/>
          </a:xfrm>
          <a:prstGeom prst="rect">
            <a:avLst/>
          </a:prstGeom>
        </p:spPr>
      </p:pic>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kumimoji="1" lang="en-US" altLang="ja-JP" dirty="0"/>
              <a:t>(</a:t>
            </a:r>
            <a:r>
              <a:rPr lang="en-US" altLang="ja-JP" dirty="0"/>
              <a:t>CAS</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18</a:t>
            </a:fld>
            <a:endParaRPr kumimoji="1" lang="ja-JP" altLang="en-US"/>
          </a:p>
        </p:txBody>
      </p:sp>
      <p:sp>
        <p:nvSpPr>
          <p:cNvPr id="13" name="テキスト ボックス 12">
            <a:extLst>
              <a:ext uri="{FF2B5EF4-FFF2-40B4-BE49-F238E27FC236}">
                <a16:creationId xmlns:a16="http://schemas.microsoft.com/office/drawing/2014/main" id="{31775B0D-E9DF-6647-8940-8C725B62851B}"/>
              </a:ext>
            </a:extLst>
          </p:cNvPr>
          <p:cNvSpPr txBox="1"/>
          <p:nvPr/>
        </p:nvSpPr>
        <p:spPr>
          <a:xfrm>
            <a:off x="1548899" y="3074504"/>
            <a:ext cx="492443" cy="719564"/>
          </a:xfrm>
          <a:prstGeom prst="rect">
            <a:avLst/>
          </a:prstGeom>
          <a:solidFill>
            <a:schemeClr val="bg1"/>
          </a:solidFill>
        </p:spPr>
        <p:txBody>
          <a:bodyPr vert="vert270" wrap="square" rtlCol="0">
            <a:spAutoFit/>
          </a:bodyPr>
          <a:lstStyle/>
          <a:p>
            <a:r>
              <a:rPr kumimoji="1" lang="en-US" altLang="ja-JP" sz="2000" dirty="0">
                <a:latin typeface="+mn-ea"/>
              </a:rPr>
              <a:t>ACC</a:t>
            </a:r>
          </a:p>
        </p:txBody>
      </p:sp>
      <p:sp>
        <p:nvSpPr>
          <p:cNvPr id="14" name="テキスト ボックス 13">
            <a:extLst>
              <a:ext uri="{FF2B5EF4-FFF2-40B4-BE49-F238E27FC236}">
                <a16:creationId xmlns:a16="http://schemas.microsoft.com/office/drawing/2014/main" id="{CD03083D-B1C8-214E-A130-BC6B841E73F5}"/>
              </a:ext>
            </a:extLst>
          </p:cNvPr>
          <p:cNvSpPr txBox="1"/>
          <p:nvPr/>
        </p:nvSpPr>
        <p:spPr>
          <a:xfrm>
            <a:off x="3941971" y="5736798"/>
            <a:ext cx="1827942" cy="646331"/>
          </a:xfrm>
          <a:prstGeom prst="rect">
            <a:avLst/>
          </a:prstGeom>
          <a:solidFill>
            <a:schemeClr val="bg1"/>
          </a:solidFill>
        </p:spPr>
        <p:txBody>
          <a:bodyPr wrap="square" rtlCol="0">
            <a:spAutoFit/>
          </a:bodyPr>
          <a:lstStyle/>
          <a:p>
            <a:endParaRPr kumimoji="1" lang="en-US" altLang="ja-JP" sz="1600" dirty="0"/>
          </a:p>
          <a:p>
            <a:r>
              <a:rPr kumimoji="1" lang="ja-JP" altLang="en-US" sz="2000"/>
              <a:t>探索ノード数</a:t>
            </a:r>
          </a:p>
        </p:txBody>
      </p:sp>
    </p:spTree>
    <p:extLst>
      <p:ext uri="{BB962C8B-B14F-4D97-AF65-F5344CB8AC3E}">
        <p14:creationId xmlns:p14="http://schemas.microsoft.com/office/powerpoint/2010/main" val="245045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7F6A26D-3859-5B48-B74C-FA06C2F36929}"/>
              </a:ext>
            </a:extLst>
          </p:cNvPr>
          <p:cNvPicPr>
            <a:picLocks noChangeAspect="1"/>
          </p:cNvPicPr>
          <p:nvPr/>
        </p:nvPicPr>
        <p:blipFill>
          <a:blip r:embed="rId3"/>
          <a:stretch>
            <a:fillRect/>
          </a:stretch>
        </p:blipFill>
        <p:spPr>
          <a:xfrm>
            <a:off x="5752895" y="2294870"/>
            <a:ext cx="3045098" cy="1522549"/>
          </a:xfrm>
          <a:prstGeom prst="rect">
            <a:avLst/>
          </a:prstGeom>
        </p:spPr>
      </p:pic>
      <p:sp>
        <p:nvSpPr>
          <p:cNvPr id="2" name="タイトル 1"/>
          <p:cNvSpPr>
            <a:spLocks noGrp="1"/>
          </p:cNvSpPr>
          <p:nvPr>
            <p:ph type="title"/>
          </p:nvPr>
        </p:nvSpPr>
        <p:spPr/>
        <p:txBody>
          <a:bodyPr/>
          <a:lstStyle/>
          <a:p>
            <a:r>
              <a:rPr lang="ja-JP" altLang="en-US"/>
              <a:t>背景</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dirty="0">
                <a:solidFill>
                  <a:srgbClr val="00B050"/>
                </a:solidFill>
              </a:rPr>
              <a:t>グラフ</a:t>
            </a:r>
            <a:r>
              <a:rPr kumimoji="1" lang="ja-JP" altLang="en-US" dirty="0"/>
              <a:t>は広く用いられる重要なデータ構造</a:t>
            </a:r>
            <a:endParaRPr kumimoji="1" lang="en-US" altLang="ja-JP" dirty="0"/>
          </a:p>
          <a:p>
            <a:pPr marL="257175" indent="-257175">
              <a:buFont typeface="Arial" charset="0"/>
              <a:buChar char="•"/>
            </a:pPr>
            <a:r>
              <a:rPr lang="ja-JP" altLang="en-US" dirty="0"/>
              <a:t>低分子化合物の構造式</a:t>
            </a:r>
            <a:endParaRPr lang="en-US" altLang="ja-JP" dirty="0"/>
          </a:p>
          <a:p>
            <a:pPr marL="257175" indent="-257175">
              <a:buFont typeface="Arial" charset="0"/>
              <a:buChar char="•"/>
            </a:pPr>
            <a:r>
              <a:rPr lang="en-US" altLang="ja-JP" dirty="0"/>
              <a:t>RNA</a:t>
            </a:r>
            <a:r>
              <a:rPr lang="ja-JP" altLang="en-US" dirty="0"/>
              <a:t>二次構造</a:t>
            </a:r>
            <a:endParaRPr lang="en-US" altLang="ja-JP" dirty="0"/>
          </a:p>
          <a:p>
            <a:pPr marL="257175" indent="-257175">
              <a:buFont typeface="Arial" charset="0"/>
              <a:buChar char="•"/>
            </a:pPr>
            <a:r>
              <a:rPr kumimoji="1" lang="ja-JP" altLang="en-US" dirty="0"/>
              <a:t>自然言語処理における構文木</a:t>
            </a:r>
            <a:endParaRPr kumimoji="1" lang="en-US" altLang="ja-JP" dirty="0"/>
          </a:p>
          <a:p>
            <a:pPr marL="257175" indent="-257175">
              <a:buFont typeface="Arial" charset="0"/>
              <a:buChar char="•"/>
            </a:pPr>
            <a:endParaRPr lang="en-US" altLang="ja-JP" dirty="0"/>
          </a:p>
          <a:p>
            <a:pPr marL="257175" indent="-257175">
              <a:buFont typeface="Arial" charset="0"/>
              <a:buChar char="•"/>
            </a:pPr>
            <a:endParaRPr lang="en-US" altLang="ja-JP" dirty="0"/>
          </a:p>
          <a:p>
            <a:pPr marL="0" indent="0">
              <a:buNone/>
            </a:pPr>
            <a:r>
              <a:rPr kumimoji="1" lang="ja-JP" altLang="en-US" dirty="0">
                <a:solidFill>
                  <a:srgbClr val="00B050"/>
                </a:solidFill>
              </a:rPr>
              <a:t>グラフデータからの教師付き学習</a:t>
            </a:r>
            <a:endParaRPr kumimoji="1" lang="en-US" altLang="ja-JP" dirty="0">
              <a:solidFill>
                <a:srgbClr val="00B050"/>
              </a:solidFill>
            </a:endParaRPr>
          </a:p>
          <a:p>
            <a:pPr marL="257175" indent="-257175">
              <a:buFont typeface="Arial" charset="0"/>
              <a:buChar char="•"/>
            </a:pPr>
            <a:r>
              <a:rPr lang="ja-JP" altLang="en-US"/>
              <a:t>創薬の分野</a:t>
            </a:r>
            <a:endParaRPr lang="en-US" altLang="ja-JP" dirty="0"/>
          </a:p>
          <a:p>
            <a:pPr marL="257175" indent="-257175">
              <a:buFont typeface="Arial" charset="0"/>
              <a:buChar char="•"/>
            </a:pPr>
            <a:r>
              <a:rPr lang="ja-JP" altLang="en-US"/>
              <a:t>生命</a:t>
            </a:r>
            <a:r>
              <a:rPr lang="ja-JP" altLang="en-US" dirty="0"/>
              <a:t>科学や物質化学の分野</a:t>
            </a:r>
            <a:endParaRPr lang="en-US" altLang="ja-JP" dirty="0"/>
          </a:p>
          <a:p>
            <a:pPr marL="257175" indent="-257175">
              <a:buFont typeface="Arial" charset="0"/>
              <a:buChar char="•"/>
            </a:pPr>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pPr defTabSz="685800">
              <a:defRPr/>
            </a:pPr>
            <a:fld id="{AC0E5534-7175-D74E-8099-8DB67B48BE4C}" type="slidenum">
              <a:rPr kumimoji="1" lang="ja-JP" altLang="en-US">
                <a:solidFill>
                  <a:schemeClr val="tx1">
                    <a:lumMod val="50000"/>
                    <a:lumOff val="50000"/>
                  </a:schemeClr>
                </a:solidFill>
              </a:rPr>
              <a:pPr defTabSz="685800">
                <a:defRPr/>
              </a:pPr>
              <a:t>1</a:t>
            </a:fld>
            <a:endParaRPr kumimoji="1" lang="ja-JP" altLang="en-US" dirty="0">
              <a:solidFill>
                <a:schemeClr val="tx1">
                  <a:lumMod val="50000"/>
                  <a:lumOff val="50000"/>
                </a:schemeClr>
              </a:solidFill>
            </a:endParaRPr>
          </a:p>
        </p:txBody>
      </p:sp>
      <p:pic>
        <p:nvPicPr>
          <p:cNvPr id="7" name="図 6">
            <a:extLst>
              <a:ext uri="{FF2B5EF4-FFF2-40B4-BE49-F238E27FC236}">
                <a16:creationId xmlns:a16="http://schemas.microsoft.com/office/drawing/2014/main" id="{60E7EC11-A572-3942-BC2D-9B9E0B38A8A6}"/>
              </a:ext>
            </a:extLst>
          </p:cNvPr>
          <p:cNvPicPr>
            <a:picLocks noChangeAspect="1"/>
          </p:cNvPicPr>
          <p:nvPr/>
        </p:nvPicPr>
        <p:blipFill>
          <a:blip r:embed="rId4"/>
          <a:stretch>
            <a:fillRect/>
          </a:stretch>
        </p:blipFill>
        <p:spPr>
          <a:xfrm>
            <a:off x="6042992" y="4404189"/>
            <a:ext cx="2461176" cy="1524859"/>
          </a:xfrm>
          <a:prstGeom prst="rect">
            <a:avLst/>
          </a:prstGeom>
        </p:spPr>
      </p:pic>
    </p:spTree>
    <p:extLst>
      <p:ext uri="{BB962C8B-B14F-4D97-AF65-F5344CB8AC3E}">
        <p14:creationId xmlns:p14="http://schemas.microsoft.com/office/powerpoint/2010/main" val="3328988405"/>
      </p:ext>
    </p:extLst>
  </p:cSld>
  <p:clrMapOvr>
    <a:masterClrMapping/>
  </p:clrMapOvr>
  <mc:AlternateContent xmlns:mc="http://schemas.openxmlformats.org/markup-compatibility/2006" xmlns:p14="http://schemas.microsoft.com/office/powerpoint/2010/main">
    <mc:Choice Requires="p14">
      <p:transition spd="slow" p14:dur="2000" advTm="32402"/>
    </mc:Choice>
    <mc:Fallback xmlns="">
      <p:transition spd="slow" advTm="3240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実験３</a:t>
            </a:r>
          </a:p>
        </p:txBody>
      </p:sp>
      <p:sp>
        <p:nvSpPr>
          <p:cNvPr id="3" name="コンテンツ プレースホルダー 2">
            <a:extLst>
              <a:ext uri="{FF2B5EF4-FFF2-40B4-BE49-F238E27FC236}">
                <a16:creationId xmlns:a16="http://schemas.microsoft.com/office/drawing/2014/main" id="{822A557F-36BB-EC41-9034-A395E9984D0A}"/>
              </a:ext>
            </a:extLst>
          </p:cNvPr>
          <p:cNvSpPr>
            <a:spLocks noGrp="1"/>
          </p:cNvSpPr>
          <p:nvPr>
            <p:ph idx="1"/>
          </p:nvPr>
        </p:nvSpPr>
        <p:spPr>
          <a:xfrm>
            <a:off x="628650" y="1690688"/>
            <a:ext cx="7886700" cy="5293208"/>
          </a:xfrm>
        </p:spPr>
        <p:txBody>
          <a:bodyPr>
            <a:normAutofit/>
          </a:bodyPr>
          <a:lstStyle/>
          <a:p>
            <a:pPr marL="0" indent="0">
              <a:buNone/>
            </a:pPr>
            <a:r>
              <a:rPr lang="ja-JP" altLang="en-US" u="sng"/>
              <a:t>目的</a:t>
            </a:r>
            <a:endParaRPr lang="en-US" altLang="ja-JP" u="sng" dirty="0"/>
          </a:p>
          <a:p>
            <a:pPr marL="0" indent="0">
              <a:buNone/>
            </a:pPr>
            <a:r>
              <a:rPr lang="ja-JP" altLang="en-US"/>
              <a:t>　</a:t>
            </a:r>
            <a:r>
              <a:rPr lang="ja-JP" altLang="en-US" b="1"/>
              <a:t>従来厳密探索</a:t>
            </a:r>
            <a:r>
              <a:rPr lang="ja-JP" altLang="en-US"/>
              <a:t>と</a:t>
            </a:r>
            <a:r>
              <a:rPr lang="ja-JP" altLang="en-US" b="1"/>
              <a:t>提案近似探索</a:t>
            </a:r>
            <a:r>
              <a:rPr lang="ja-JP" altLang="en-US"/>
              <a:t>に基づく学習モデルの</a:t>
            </a:r>
            <a:endParaRPr lang="en-US" altLang="ja-JP" dirty="0"/>
          </a:p>
          <a:p>
            <a:pPr marL="0" indent="0">
              <a:buNone/>
            </a:pPr>
            <a:r>
              <a:rPr lang="ja-JP" altLang="en-US"/>
              <a:t>　性能の比較</a:t>
            </a:r>
            <a:endParaRPr lang="en-US" altLang="ja-JP" dirty="0"/>
          </a:p>
          <a:p>
            <a:pPr marL="0" indent="0">
              <a:buNone/>
            </a:pPr>
            <a:endParaRPr lang="en-US" altLang="ja-JP" sz="1050" dirty="0"/>
          </a:p>
          <a:p>
            <a:pPr marL="0" indent="0">
              <a:buNone/>
            </a:pPr>
            <a:r>
              <a:rPr lang="ja-JP" altLang="en-US" u="sng"/>
              <a:t>手法</a:t>
            </a:r>
            <a:endParaRPr lang="en-US" altLang="ja-JP" u="sng" dirty="0"/>
          </a:p>
          <a:p>
            <a:pPr marL="0" indent="0">
              <a:buNone/>
            </a:pPr>
            <a:r>
              <a:rPr lang="ja-JP" altLang="en-US"/>
              <a:t>　</a:t>
            </a:r>
            <a:r>
              <a:rPr kumimoji="1" lang="ja-JP" altLang="en-US"/>
              <a:t>実データセットに対して従来厳密探索と</a:t>
            </a:r>
            <a:r>
              <a:rPr lang="ja-JP" altLang="en-US"/>
              <a:t>提案近似探索</a:t>
            </a:r>
            <a:endParaRPr lang="en-US" altLang="ja-JP" dirty="0"/>
          </a:p>
          <a:p>
            <a:pPr marL="0" indent="0">
              <a:buNone/>
            </a:pPr>
            <a:r>
              <a:rPr lang="ja-JP" altLang="en-US"/>
              <a:t>　に基づく</a:t>
            </a:r>
            <a:r>
              <a:rPr lang="en-US" altLang="ja-JP" dirty="0"/>
              <a:t>GTB</a:t>
            </a:r>
            <a:r>
              <a:rPr lang="ja-JP" altLang="en-US"/>
              <a:t>による出力決定森の精度・計算時間比較</a:t>
            </a:r>
            <a:endParaRPr lang="en-US" altLang="ja-JP" dirty="0"/>
          </a:p>
          <a:p>
            <a:pPr marL="0" indent="0">
              <a:buNone/>
            </a:pPr>
            <a:endParaRPr kumimoji="1" lang="en-US" altLang="ja-JP" sz="1400" dirty="0"/>
          </a:p>
          <a:p>
            <a:pPr marL="0" indent="0">
              <a:buNone/>
            </a:pPr>
            <a:r>
              <a:rPr lang="ja-JP" altLang="en-US">
                <a:solidFill>
                  <a:srgbClr val="FF0000"/>
                </a:solidFill>
              </a:rPr>
              <a:t>・従来：</a:t>
            </a:r>
            <a:r>
              <a:rPr lang="en-US" altLang="ja-JP" dirty="0">
                <a:solidFill>
                  <a:srgbClr val="FF0000"/>
                </a:solidFill>
              </a:rPr>
              <a:t>GTB</a:t>
            </a:r>
            <a:r>
              <a:rPr lang="ja-JP" altLang="en-US">
                <a:solidFill>
                  <a:srgbClr val="FF0000"/>
                </a:solidFill>
              </a:rPr>
              <a:t>＋深さ優先厳密探索</a:t>
            </a:r>
            <a:endParaRPr kumimoji="1" lang="en-US" altLang="ja-JP" dirty="0">
              <a:solidFill>
                <a:srgbClr val="FF0000"/>
              </a:solidFill>
            </a:endParaRPr>
          </a:p>
          <a:p>
            <a:pPr marL="0" indent="0">
              <a:buNone/>
            </a:pPr>
            <a:r>
              <a:rPr lang="ja-JP" altLang="en-US">
                <a:solidFill>
                  <a:srgbClr val="00B050"/>
                </a:solidFill>
              </a:rPr>
              <a:t>・提案：</a:t>
            </a:r>
            <a:r>
              <a:rPr lang="en-US" altLang="ja-JP" dirty="0">
                <a:solidFill>
                  <a:srgbClr val="00B050"/>
                </a:solidFill>
              </a:rPr>
              <a:t>GTB</a:t>
            </a:r>
            <a:r>
              <a:rPr lang="ja-JP" altLang="en-US">
                <a:solidFill>
                  <a:srgbClr val="00B050"/>
                </a:solidFill>
              </a:rPr>
              <a:t>＋</a:t>
            </a:r>
            <a:r>
              <a:rPr lang="en-US" altLang="ja-JP" dirty="0">
                <a:solidFill>
                  <a:srgbClr val="00B050"/>
                </a:solidFill>
              </a:rPr>
              <a:t>MCTS</a:t>
            </a:r>
            <a:r>
              <a:rPr lang="ja-JP" altLang="en-US">
                <a:solidFill>
                  <a:srgbClr val="00B050"/>
                </a:solidFill>
              </a:rPr>
              <a:t>近似探索</a:t>
            </a:r>
            <a:endParaRPr lang="en-US" altLang="ja-JP" dirty="0">
              <a:solidFill>
                <a:srgbClr val="00B050"/>
              </a:solidFill>
            </a:endParaRPr>
          </a:p>
          <a:p>
            <a:pPr marL="0" indent="0">
              <a:buNone/>
            </a:pPr>
            <a:endParaRPr lang="en-US" altLang="ja-JP" sz="100" dirty="0">
              <a:solidFill>
                <a:srgbClr val="00B050"/>
              </a:solidFill>
            </a:endParaRPr>
          </a:p>
          <a:p>
            <a:pPr marL="0" indent="0">
              <a:buNone/>
            </a:pPr>
            <a:r>
              <a:rPr lang="en-US" altLang="ja-JP" sz="2000" dirty="0"/>
              <a:t>※MCTS</a:t>
            </a:r>
            <a:r>
              <a:rPr lang="ja-JP" altLang="en-US" sz="2000"/>
              <a:t>の探索強度パラメータ、コスト制約は実験２の最良値</a:t>
            </a:r>
          </a:p>
          <a:p>
            <a:pPr marL="0" indent="0">
              <a:buNone/>
            </a:pPr>
            <a:endParaRPr lang="en-US" altLang="ja-JP" dirty="0">
              <a:solidFill>
                <a:srgbClr val="00B050"/>
              </a:solidFill>
            </a:endParaRPr>
          </a:p>
          <a:p>
            <a:pPr marL="0" indent="0">
              <a:buNone/>
            </a:pPr>
            <a:endParaRPr kumimoji="1" lang="en-US" altLang="ja-JP" dirty="0">
              <a:solidFill>
                <a:srgbClr val="00B050"/>
              </a:solidFill>
            </a:endParaRPr>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19</a:t>
            </a:fld>
            <a:endParaRPr kumimoji="1" lang="ja-JP" altLang="en-US"/>
          </a:p>
        </p:txBody>
      </p:sp>
    </p:spTree>
    <p:extLst>
      <p:ext uri="{BB962C8B-B14F-4D97-AF65-F5344CB8AC3E}">
        <p14:creationId xmlns:p14="http://schemas.microsoft.com/office/powerpoint/2010/main" val="183788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399B7-7228-8447-877D-25C9FCD716E2}"/>
              </a:ext>
            </a:extLst>
          </p:cNvPr>
          <p:cNvSpPr>
            <a:spLocks noGrp="1"/>
          </p:cNvSpPr>
          <p:nvPr>
            <p:ph type="title"/>
          </p:nvPr>
        </p:nvSpPr>
        <p:spPr/>
        <p:txBody>
          <a:bodyPr/>
          <a:lstStyle/>
          <a:p>
            <a:r>
              <a:rPr kumimoji="1" lang="ja-JP" altLang="en-US"/>
              <a:t>実験３</a:t>
            </a:r>
          </a:p>
        </p:txBody>
      </p:sp>
      <mc:AlternateContent xmlns:mc="http://schemas.openxmlformats.org/markup-compatibility/2006" xmlns:a14="http://schemas.microsoft.com/office/drawing/2010/main">
        <mc:Choice Requires="a14">
          <p:graphicFrame>
            <p:nvGraphicFramePr>
              <p:cNvPr id="6" name="コンテンツ プレースホルダー 5">
                <a:extLst>
                  <a:ext uri="{FF2B5EF4-FFF2-40B4-BE49-F238E27FC236}">
                    <a16:creationId xmlns:a16="http://schemas.microsoft.com/office/drawing/2014/main" id="{ACBFE56F-B89F-9144-9E47-64DDA8C0A45B}"/>
                  </a:ext>
                </a:extLst>
              </p:cNvPr>
              <p:cNvGraphicFramePr>
                <a:graphicFrameLocks noGrp="1"/>
              </p:cNvGraphicFramePr>
              <p:nvPr>
                <p:ph idx="1"/>
                <p:extLst>
                  <p:ext uri="{D42A27DB-BD31-4B8C-83A1-F6EECF244321}">
                    <p14:modId xmlns:p14="http://schemas.microsoft.com/office/powerpoint/2010/main" val="1296490319"/>
                  </p:ext>
                </p:extLst>
              </p:nvPr>
            </p:nvGraphicFramePr>
            <p:xfrm>
              <a:off x="1038386" y="1463323"/>
              <a:ext cx="7128962" cy="4234982"/>
            </p:xfrm>
            <a:graphic>
              <a:graphicData uri="http://schemas.openxmlformats.org/drawingml/2006/table">
                <a:tbl>
                  <a:tblPr firstRow="1" bandRow="1">
                    <a:tableStyleId>{5940675A-B579-460E-94D1-54222C63F5DA}</a:tableStyleId>
                  </a:tblPr>
                  <a:tblGrid>
                    <a:gridCol w="1054580">
                      <a:extLst>
                        <a:ext uri="{9D8B030D-6E8A-4147-A177-3AD203B41FA5}">
                          <a16:colId xmlns:a16="http://schemas.microsoft.com/office/drawing/2014/main" val="2730257776"/>
                        </a:ext>
                      </a:extLst>
                    </a:gridCol>
                    <a:gridCol w="1012397">
                      <a:extLst>
                        <a:ext uri="{9D8B030D-6E8A-4147-A177-3AD203B41FA5}">
                          <a16:colId xmlns:a16="http://schemas.microsoft.com/office/drawing/2014/main" val="1486828825"/>
                        </a:ext>
                      </a:extLst>
                    </a:gridCol>
                    <a:gridCol w="1012397">
                      <a:extLst>
                        <a:ext uri="{9D8B030D-6E8A-4147-A177-3AD203B41FA5}">
                          <a16:colId xmlns:a16="http://schemas.microsoft.com/office/drawing/2014/main" val="2402887792"/>
                        </a:ext>
                      </a:extLst>
                    </a:gridCol>
                    <a:gridCol w="1012397">
                      <a:extLst>
                        <a:ext uri="{9D8B030D-6E8A-4147-A177-3AD203B41FA5}">
                          <a16:colId xmlns:a16="http://schemas.microsoft.com/office/drawing/2014/main" val="1063375487"/>
                        </a:ext>
                      </a:extLst>
                    </a:gridCol>
                    <a:gridCol w="1012397">
                      <a:extLst>
                        <a:ext uri="{9D8B030D-6E8A-4147-A177-3AD203B41FA5}">
                          <a16:colId xmlns:a16="http://schemas.microsoft.com/office/drawing/2014/main" val="3197305339"/>
                        </a:ext>
                      </a:extLst>
                    </a:gridCol>
                    <a:gridCol w="1012397">
                      <a:extLst>
                        <a:ext uri="{9D8B030D-6E8A-4147-A177-3AD203B41FA5}">
                          <a16:colId xmlns:a16="http://schemas.microsoft.com/office/drawing/2014/main" val="699015352"/>
                        </a:ext>
                      </a:extLst>
                    </a:gridCol>
                    <a:gridCol w="1012397">
                      <a:extLst>
                        <a:ext uri="{9D8B030D-6E8A-4147-A177-3AD203B41FA5}">
                          <a16:colId xmlns:a16="http://schemas.microsoft.com/office/drawing/2014/main" val="3195560034"/>
                        </a:ext>
                      </a:extLst>
                    </a:gridCol>
                  </a:tblGrid>
                  <a:tr h="601890">
                    <a:tc rowSpan="2">
                      <a:txBody>
                        <a:bodyPr/>
                        <a:lstStyle/>
                        <a:p>
                          <a:pPr algn="ctr"/>
                          <a:r>
                            <a:rPr kumimoji="1" lang="ja-JP" altLang="en-US"/>
                            <a:t>データ</a:t>
                          </a:r>
                        </a:p>
                      </a:txBody>
                      <a:tcPr anchor="ctr">
                        <a:solidFill>
                          <a:schemeClr val="bg1">
                            <a:lumMod val="95000"/>
                          </a:schemeClr>
                        </a:solidFill>
                      </a:tcPr>
                    </a:tc>
                    <a:tc gridSpan="2">
                      <a:txBody>
                        <a:bodyPr/>
                        <a:lstStyle/>
                        <a:p>
                          <a:pPr algn="ctr"/>
                          <a:r>
                            <a:rPr kumimoji="1" lang="en-US" altLang="ja-JP" dirty="0"/>
                            <a:t>ACC[%]</a:t>
                          </a:r>
                          <a:endParaRPr kumimoji="1" lang="ja-JP" altLang="en-US"/>
                        </a:p>
                      </a:txBody>
                      <a:tcPr anchor="ctr">
                        <a:solidFill>
                          <a:schemeClr val="bg1">
                            <a:lumMod val="95000"/>
                          </a:schemeClr>
                        </a:solidFill>
                      </a:tcPr>
                    </a:tc>
                    <a:tc hMerge="1">
                      <a:txBody>
                        <a:bodyPr/>
                        <a:lstStyle/>
                        <a:p>
                          <a:pPr algn="ctr"/>
                          <a:endParaRPr kumimoji="1" lang="ja-JP" altLang="en-US"/>
                        </a:p>
                      </a:txBody>
                      <a:tcPr/>
                    </a:tc>
                    <a:tc gridSpan="2">
                      <a:txBody>
                        <a:bodyPr/>
                        <a:lstStyle/>
                        <a:p>
                          <a:pPr algn="ctr"/>
                          <a:r>
                            <a:rPr kumimoji="1" lang="ja-JP" altLang="en-US"/>
                            <a:t>探索ノード数</a:t>
                          </a:r>
                        </a:p>
                      </a:txBody>
                      <a:tcPr anchor="ctr">
                        <a:solidFill>
                          <a:schemeClr val="bg1">
                            <a:lumMod val="95000"/>
                          </a:schemeClr>
                        </a:solidFill>
                      </a:tcPr>
                    </a:tc>
                    <a:tc hMerge="1">
                      <a:txBody>
                        <a:bodyPr/>
                        <a:lstStyle/>
                        <a:p>
                          <a:pPr algn="ctr"/>
                          <a:endParaRPr kumimoji="1" lang="ja-JP" altLang="en-US"/>
                        </a:p>
                      </a:txBody>
                      <a:tcPr/>
                    </a:tc>
                    <a:tc gridSpan="2">
                      <a:txBody>
                        <a:bodyPr/>
                        <a:lstStyle/>
                        <a:p>
                          <a:pPr algn="ctr"/>
                          <a:r>
                            <a:rPr kumimoji="1" lang="ja-JP" altLang="en-US"/>
                            <a:t>実行時間</a:t>
                          </a:r>
                          <a:r>
                            <a:rPr kumimoji="1" lang="en-US" altLang="ja-JP" dirty="0"/>
                            <a:t>[s]</a:t>
                          </a:r>
                          <a:endParaRPr kumimoji="1" lang="ja-JP" altLang="en-US"/>
                        </a:p>
                      </a:txBody>
                      <a:tcPr anchor="ctr">
                        <a:solidFill>
                          <a:schemeClr val="bg1">
                            <a:lumMod val="95000"/>
                          </a:schemeClr>
                        </a:solidFill>
                      </a:tcPr>
                    </a:tc>
                    <a:tc hMerge="1">
                      <a:txBody>
                        <a:bodyPr/>
                        <a:lstStyle/>
                        <a:p>
                          <a:pPr algn="ctr"/>
                          <a:endParaRPr kumimoji="1" lang="ja-JP" altLang="en-US"/>
                        </a:p>
                      </a:txBody>
                      <a:tcPr/>
                    </a:tc>
                    <a:extLst>
                      <a:ext uri="{0D108BD9-81ED-4DB2-BD59-A6C34878D82A}">
                        <a16:rowId xmlns:a16="http://schemas.microsoft.com/office/drawing/2014/main" val="2643082901"/>
                      </a:ext>
                    </a:extLst>
                  </a:tr>
                  <a:tr h="560988">
                    <a:tc vMerge="1">
                      <a:txBody>
                        <a:bodyPr/>
                        <a:lstStyle/>
                        <a:p>
                          <a:pPr algn="ctr"/>
                          <a:endParaRPr kumimoji="1" lang="ja-JP" altLang="en-US"/>
                        </a:p>
                      </a:txBody>
                      <a:tcPr anchor="ctr"/>
                    </a:tc>
                    <a:tc>
                      <a:txBody>
                        <a:bodyPr/>
                        <a:lstStyle/>
                        <a:p>
                          <a:pPr algn="ctr"/>
                          <a:r>
                            <a:rPr kumimoji="1" lang="ja-JP" altLang="en-US"/>
                            <a:t>従来</a:t>
                          </a:r>
                        </a:p>
                      </a:txBody>
                      <a:tcPr anchor="ctr">
                        <a:solidFill>
                          <a:schemeClr val="accent2">
                            <a:lumMod val="20000"/>
                            <a:lumOff val="80000"/>
                          </a:schemeClr>
                        </a:solidFill>
                      </a:tcPr>
                    </a:tc>
                    <a:tc>
                      <a:txBody>
                        <a:bodyPr/>
                        <a:lstStyle/>
                        <a:p>
                          <a:pPr algn="ctr"/>
                          <a:r>
                            <a:rPr kumimoji="1" lang="ja-JP" altLang="en-US"/>
                            <a:t>提案</a:t>
                          </a:r>
                        </a:p>
                      </a:txBody>
                      <a:tcPr anchor="ctr">
                        <a:solidFill>
                          <a:schemeClr val="accent6">
                            <a:lumMod val="20000"/>
                            <a:lumOff val="80000"/>
                          </a:schemeClr>
                        </a:solidFill>
                      </a:tcPr>
                    </a:tc>
                    <a:tc>
                      <a:txBody>
                        <a:bodyPr/>
                        <a:lstStyle/>
                        <a:p>
                          <a:pPr algn="ctr"/>
                          <a:r>
                            <a:rPr kumimoji="1" lang="ja-JP" altLang="en-US"/>
                            <a:t>従来</a:t>
                          </a:r>
                        </a:p>
                      </a:txBody>
                      <a:tcPr anchor="ctr">
                        <a:solidFill>
                          <a:schemeClr val="accent2">
                            <a:lumMod val="20000"/>
                            <a:lumOff val="80000"/>
                          </a:schemeClr>
                        </a:solidFill>
                      </a:tcPr>
                    </a:tc>
                    <a:tc>
                      <a:txBody>
                        <a:bodyPr/>
                        <a:lstStyle/>
                        <a:p>
                          <a:pPr algn="ctr"/>
                          <a:r>
                            <a:rPr kumimoji="1" lang="ja-JP" altLang="en-US"/>
                            <a:t>提案</a:t>
                          </a:r>
                        </a:p>
                      </a:txBody>
                      <a:tcPr anchor="ctr">
                        <a:solidFill>
                          <a:schemeClr val="accent6">
                            <a:lumMod val="20000"/>
                            <a:lumOff val="80000"/>
                          </a:schemeClr>
                        </a:solidFill>
                      </a:tcPr>
                    </a:tc>
                    <a:tc>
                      <a:txBody>
                        <a:bodyPr/>
                        <a:lstStyle/>
                        <a:p>
                          <a:pPr algn="ctr"/>
                          <a:r>
                            <a:rPr kumimoji="1" lang="ja-JP" altLang="en-US"/>
                            <a:t>従来</a:t>
                          </a:r>
                        </a:p>
                      </a:txBody>
                      <a:tcPr anchor="ctr">
                        <a:solidFill>
                          <a:schemeClr val="accent2">
                            <a:lumMod val="20000"/>
                            <a:lumOff val="80000"/>
                          </a:schemeClr>
                        </a:solidFill>
                      </a:tcPr>
                    </a:tc>
                    <a:tc>
                      <a:txBody>
                        <a:bodyPr/>
                        <a:lstStyle/>
                        <a:p>
                          <a:pPr algn="ctr"/>
                          <a:r>
                            <a:rPr kumimoji="1" lang="ja-JP" altLang="en-US"/>
                            <a:t>提案</a:t>
                          </a:r>
                        </a:p>
                      </a:txBody>
                      <a:tcPr anchor="ctr">
                        <a:solidFill>
                          <a:schemeClr val="accent6">
                            <a:lumMod val="20000"/>
                            <a:lumOff val="80000"/>
                          </a:schemeClr>
                        </a:solidFill>
                      </a:tcPr>
                    </a:tc>
                    <a:extLst>
                      <a:ext uri="{0D108BD9-81ED-4DB2-BD59-A6C34878D82A}">
                        <a16:rowId xmlns:a16="http://schemas.microsoft.com/office/drawing/2014/main" val="163254682"/>
                      </a:ext>
                    </a:extLst>
                  </a:tr>
                  <a:tr h="768026">
                    <a:tc>
                      <a:txBody>
                        <a:bodyPr/>
                        <a:lstStyle/>
                        <a:p>
                          <a:pPr algn="ctr"/>
                          <a:r>
                            <a:rPr kumimoji="1" lang="en-US" altLang="ja-JP" dirty="0">
                              <a:latin typeface="+mn-ea"/>
                              <a:ea typeface="+mn-ea"/>
                            </a:rPr>
                            <a:t>CPDB</a:t>
                          </a:r>
                          <a:endParaRPr kumimoji="1" lang="ja-JP" altLang="en-US">
                            <a:latin typeface="+mn-ea"/>
                            <a:ea typeface="+mn-ea"/>
                          </a:endParaRPr>
                        </a:p>
                      </a:txBody>
                      <a:tcPr anchor="ctr"/>
                    </a:tc>
                    <a:tc>
                      <a:txBody>
                        <a:bodyPr/>
                        <a:lstStyle/>
                        <a:p>
                          <a:pPr algn="ctr"/>
                          <a:r>
                            <a:rPr kumimoji="1" lang="en-US" altLang="ja-JP" sz="1800" dirty="0">
                              <a:latin typeface="+mn-ea"/>
                              <a:ea typeface="+mn-ea"/>
                            </a:rPr>
                            <a:t>77.78</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78.35</a:t>
                          </a:r>
                          <a:endParaRPr kumimoji="1" lang="ja-JP" altLang="en-US" sz="1800" b="1">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7.2×</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6</m:t>
                                    </m:r>
                                  </m:sup>
                                </m:sSup>
                              </m:oMath>
                            </m:oMathPara>
                          </a14:m>
                          <a:endParaRPr kumimoji="1" lang="ja-JP" altLang="en-US" sz="1600">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𝟓</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𝟎</m:t>
                                </m:r>
                                <m:r>
                                  <a:rPr kumimoji="1" lang="en-US" altLang="ja-JP" sz="1600" b="1" i="1" smtClean="0">
                                    <a:latin typeface="Cambria Math" panose="02040503050406030204" pitchFamily="18" charset="0"/>
                                    <a:ea typeface="+mn-ea"/>
                                  </a:rPr>
                                  <m:t>×</m:t>
                                </m:r>
                                <m:sSup>
                                  <m:sSupPr>
                                    <m:ctrlPr>
                                      <a:rPr kumimoji="1" lang="en-US" altLang="ja-JP" sz="1600" b="1" i="1" smtClean="0">
                                        <a:latin typeface="Cambria Math" panose="02040503050406030204" pitchFamily="18" charset="0"/>
                                        <a:ea typeface="+mn-ea"/>
                                      </a:rPr>
                                    </m:ctrlPr>
                                  </m:sSupPr>
                                  <m:e>
                                    <m:r>
                                      <a:rPr kumimoji="1" lang="en-US" altLang="ja-JP" sz="1600" b="1" i="1" smtClean="0">
                                        <a:latin typeface="Cambria Math" panose="02040503050406030204" pitchFamily="18" charset="0"/>
                                        <a:ea typeface="+mn-ea"/>
                                      </a:rPr>
                                      <m:t>𝟏𝟎</m:t>
                                    </m:r>
                                  </m:e>
                                  <m:sup>
                                    <m:r>
                                      <a:rPr kumimoji="1" lang="en-US" altLang="ja-JP" sz="1600" b="1" i="1" smtClean="0">
                                        <a:latin typeface="Cambria Math" panose="02040503050406030204" pitchFamily="18" charset="0"/>
                                        <a:ea typeface="+mn-ea"/>
                                      </a:rPr>
                                      <m:t>𝟓</m:t>
                                    </m:r>
                                  </m:sup>
                                </m:sSup>
                              </m:oMath>
                            </m:oMathPara>
                          </a14:m>
                          <a:endParaRPr kumimoji="1" lang="ja-JP" altLang="en-US" sz="16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8.2×</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2</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𝟔</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𝟐</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𝟏𝟎</m:t>
                                </m:r>
                              </m:oMath>
                            </m:oMathPara>
                          </a14:m>
                          <a:endParaRPr kumimoji="1" lang="ja-JP" altLang="en-US" sz="1600" b="1">
                            <a:latin typeface="+mn-ea"/>
                            <a:ea typeface="+mn-ea"/>
                          </a:endParaRPr>
                        </a:p>
                      </a:txBody>
                      <a:tcPr anchor="ctr"/>
                    </a:tc>
                    <a:extLst>
                      <a:ext uri="{0D108BD9-81ED-4DB2-BD59-A6C34878D82A}">
                        <a16:rowId xmlns:a16="http://schemas.microsoft.com/office/drawing/2014/main" val="1155537712"/>
                      </a:ext>
                    </a:extLst>
                  </a:tr>
                  <a:tr h="768026">
                    <a:tc>
                      <a:txBody>
                        <a:bodyPr/>
                        <a:lstStyle/>
                        <a:p>
                          <a:pPr algn="ctr"/>
                          <a:r>
                            <a:rPr kumimoji="1" lang="en-US" altLang="ja-JP" dirty="0">
                              <a:latin typeface="+mn-ea"/>
                              <a:ea typeface="+mn-ea"/>
                            </a:rPr>
                            <a:t>Mutag</a:t>
                          </a:r>
                          <a:endParaRPr kumimoji="1" lang="ja-JP" altLang="en-US">
                            <a:latin typeface="+mn-ea"/>
                            <a:ea typeface="+mn-ea"/>
                          </a:endParaRPr>
                        </a:p>
                      </a:txBody>
                      <a:tcPr anchor="ctr"/>
                    </a:tc>
                    <a:tc>
                      <a:txBody>
                        <a:bodyPr/>
                        <a:lstStyle/>
                        <a:p>
                          <a:pPr algn="ctr"/>
                          <a:r>
                            <a:rPr kumimoji="1" lang="en-US" altLang="ja-JP" sz="1800" dirty="0">
                              <a:latin typeface="+mn-ea"/>
                              <a:ea typeface="+mn-ea"/>
                            </a:rPr>
                            <a:t>85.03</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87.73</a:t>
                          </a:r>
                          <a:endParaRPr kumimoji="1" lang="ja-JP" altLang="en-US" sz="18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3.8×</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5</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𝟔</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𝟎</m:t>
                                </m:r>
                                <m:r>
                                  <a:rPr kumimoji="1" lang="en-US" altLang="ja-JP" sz="1600" b="1" i="1" smtClean="0">
                                    <a:latin typeface="Cambria Math" panose="02040503050406030204" pitchFamily="18" charset="0"/>
                                    <a:ea typeface="+mn-ea"/>
                                  </a:rPr>
                                  <m:t>×</m:t>
                                </m:r>
                                <m:sSup>
                                  <m:sSupPr>
                                    <m:ctrlPr>
                                      <a:rPr kumimoji="1" lang="en-US" altLang="ja-JP" sz="1600" b="1" i="1" smtClean="0">
                                        <a:latin typeface="Cambria Math" panose="02040503050406030204" pitchFamily="18" charset="0"/>
                                        <a:ea typeface="+mn-ea"/>
                                      </a:rPr>
                                    </m:ctrlPr>
                                  </m:sSupPr>
                                  <m:e>
                                    <m:r>
                                      <a:rPr kumimoji="1" lang="en-US" altLang="ja-JP" sz="1600" b="1" i="1" smtClean="0">
                                        <a:latin typeface="Cambria Math" panose="02040503050406030204" pitchFamily="18" charset="0"/>
                                        <a:ea typeface="+mn-ea"/>
                                      </a:rPr>
                                      <m:t>𝟏𝟎</m:t>
                                    </m:r>
                                  </m:e>
                                  <m:sup>
                                    <m:r>
                                      <a:rPr kumimoji="1" lang="en-US" altLang="ja-JP" sz="1600" b="1" i="1" smtClean="0">
                                        <a:latin typeface="Cambria Math" panose="02040503050406030204" pitchFamily="18" charset="0"/>
                                        <a:ea typeface="+mn-ea"/>
                                      </a:rPr>
                                      <m:t>𝟒</m:t>
                                    </m:r>
                                  </m:sup>
                                </m:sSup>
                              </m:oMath>
                            </m:oMathPara>
                          </a14:m>
                          <a:endParaRPr kumimoji="1" lang="ja-JP" altLang="en-US" sz="16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2.3×</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2</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𝟑</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𝟕</m:t>
                                </m:r>
                              </m:oMath>
                            </m:oMathPara>
                          </a14:m>
                          <a:endParaRPr kumimoji="1" lang="ja-JP" altLang="en-US" sz="1600" b="1">
                            <a:latin typeface="+mn-ea"/>
                            <a:ea typeface="+mn-ea"/>
                          </a:endParaRPr>
                        </a:p>
                      </a:txBody>
                      <a:tcPr anchor="ctr"/>
                    </a:tc>
                    <a:extLst>
                      <a:ext uri="{0D108BD9-81ED-4DB2-BD59-A6C34878D82A}">
                        <a16:rowId xmlns:a16="http://schemas.microsoft.com/office/drawing/2014/main" val="1180730863"/>
                      </a:ext>
                    </a:extLst>
                  </a:tr>
                  <a:tr h="768026">
                    <a:tc>
                      <a:txBody>
                        <a:bodyPr/>
                        <a:lstStyle/>
                        <a:p>
                          <a:pPr algn="ctr"/>
                          <a:r>
                            <a:rPr kumimoji="1" lang="en-US" altLang="ja-JP" dirty="0">
                              <a:latin typeface="+mn-ea"/>
                              <a:ea typeface="+mn-ea"/>
                            </a:rPr>
                            <a:t>AIDS</a:t>
                          </a:r>
                          <a:endParaRPr kumimoji="1" lang="ja-JP" altLang="en-US">
                            <a:latin typeface="+mn-ea"/>
                            <a:ea typeface="+mn-ea"/>
                          </a:endParaRPr>
                        </a:p>
                      </a:txBody>
                      <a:tcPr anchor="ctr"/>
                    </a:tc>
                    <a:tc>
                      <a:txBody>
                        <a:bodyPr/>
                        <a:lstStyle/>
                        <a:p>
                          <a:pPr algn="ctr"/>
                          <a:r>
                            <a:rPr kumimoji="1" lang="en-US" altLang="ja-JP" sz="1800" dirty="0">
                              <a:latin typeface="+mn-ea"/>
                              <a:ea typeface="+mn-ea"/>
                            </a:rPr>
                            <a:t>81.37</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81.84</a:t>
                          </a:r>
                          <a:endParaRPr kumimoji="1" lang="ja-JP" altLang="en-US" sz="18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7.9×</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7</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𝟐</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𝟎</m:t>
                                </m:r>
                                <m:r>
                                  <a:rPr kumimoji="1" lang="en-US" altLang="ja-JP" sz="1600" b="1" i="1" smtClean="0">
                                    <a:latin typeface="Cambria Math" panose="02040503050406030204" pitchFamily="18" charset="0"/>
                                    <a:ea typeface="+mn-ea"/>
                                  </a:rPr>
                                  <m:t>×</m:t>
                                </m:r>
                                <m:sSup>
                                  <m:sSupPr>
                                    <m:ctrlPr>
                                      <a:rPr kumimoji="1" lang="en-US" altLang="ja-JP" sz="1600" b="1" i="1" smtClean="0">
                                        <a:latin typeface="Cambria Math" panose="02040503050406030204" pitchFamily="18" charset="0"/>
                                        <a:ea typeface="+mn-ea"/>
                                      </a:rPr>
                                    </m:ctrlPr>
                                  </m:sSupPr>
                                  <m:e>
                                    <m:r>
                                      <a:rPr kumimoji="1" lang="en-US" altLang="ja-JP" sz="1600" b="1" i="1" smtClean="0">
                                        <a:latin typeface="Cambria Math" panose="02040503050406030204" pitchFamily="18" charset="0"/>
                                        <a:ea typeface="+mn-ea"/>
                                      </a:rPr>
                                      <m:t>𝟏𝟎</m:t>
                                    </m:r>
                                  </m:e>
                                  <m:sup>
                                    <m:r>
                                      <a:rPr kumimoji="1" lang="en-US" altLang="ja-JP" sz="1600" b="1" i="1" smtClean="0">
                                        <a:latin typeface="Cambria Math" panose="02040503050406030204" pitchFamily="18" charset="0"/>
                                        <a:ea typeface="+mn-ea"/>
                                      </a:rPr>
                                      <m:t>𝟓</m:t>
                                    </m:r>
                                  </m:sup>
                                </m:sSup>
                              </m:oMath>
                            </m:oMathPara>
                          </a14:m>
                          <a:endParaRPr kumimoji="1" lang="ja-JP" altLang="en-US" sz="16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2.5×</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4</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𝟏</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𝟏</m:t>
                                </m:r>
                                <m:r>
                                  <a:rPr kumimoji="1" lang="en-US" altLang="ja-JP" sz="1600" b="1" i="1" smtClean="0">
                                    <a:latin typeface="Cambria Math" panose="02040503050406030204" pitchFamily="18" charset="0"/>
                                    <a:ea typeface="+mn-ea"/>
                                  </a:rPr>
                                  <m:t>×</m:t>
                                </m:r>
                                <m:sSup>
                                  <m:sSupPr>
                                    <m:ctrlPr>
                                      <a:rPr kumimoji="1" lang="en-US" altLang="ja-JP" sz="1600" b="1" i="1" smtClean="0">
                                        <a:latin typeface="Cambria Math" panose="02040503050406030204" pitchFamily="18" charset="0"/>
                                        <a:ea typeface="+mn-ea"/>
                                      </a:rPr>
                                    </m:ctrlPr>
                                  </m:sSupPr>
                                  <m:e>
                                    <m:r>
                                      <a:rPr kumimoji="1" lang="en-US" altLang="ja-JP" sz="1600" b="1" i="1" smtClean="0">
                                        <a:latin typeface="Cambria Math" panose="02040503050406030204" pitchFamily="18" charset="0"/>
                                        <a:ea typeface="+mn-ea"/>
                                      </a:rPr>
                                      <m:t>𝟏𝟎</m:t>
                                    </m:r>
                                  </m:e>
                                  <m:sup>
                                    <m:r>
                                      <a:rPr kumimoji="1" lang="en-US" altLang="ja-JP" sz="1600" b="1" i="1" smtClean="0">
                                        <a:latin typeface="Cambria Math" panose="02040503050406030204" pitchFamily="18" charset="0"/>
                                        <a:ea typeface="+mn-ea"/>
                                      </a:rPr>
                                      <m:t>𝟐</m:t>
                                    </m:r>
                                  </m:sup>
                                </m:sSup>
                              </m:oMath>
                            </m:oMathPara>
                          </a14:m>
                          <a:endParaRPr kumimoji="1" lang="ja-JP" altLang="en-US" sz="1600" b="1">
                            <a:latin typeface="+mn-ea"/>
                            <a:ea typeface="+mn-ea"/>
                          </a:endParaRPr>
                        </a:p>
                      </a:txBody>
                      <a:tcPr anchor="ctr"/>
                    </a:tc>
                    <a:extLst>
                      <a:ext uri="{0D108BD9-81ED-4DB2-BD59-A6C34878D82A}">
                        <a16:rowId xmlns:a16="http://schemas.microsoft.com/office/drawing/2014/main" val="971892660"/>
                      </a:ext>
                    </a:extLst>
                  </a:tr>
                  <a:tr h="768026">
                    <a:tc>
                      <a:txBody>
                        <a:bodyPr/>
                        <a:lstStyle/>
                        <a:p>
                          <a:pPr algn="ctr"/>
                          <a:r>
                            <a:rPr kumimoji="1" lang="en-US" altLang="ja-JP" dirty="0">
                              <a:latin typeface="+mn-ea"/>
                              <a:ea typeface="+mn-ea"/>
                            </a:rPr>
                            <a:t>CAS</a:t>
                          </a:r>
                          <a:endParaRPr kumimoji="1" lang="ja-JP" altLang="en-US">
                            <a:latin typeface="+mn-ea"/>
                            <a:ea typeface="+mn-ea"/>
                          </a:endParaRPr>
                        </a:p>
                      </a:txBody>
                      <a:tcPr anchor="ctr"/>
                    </a:tc>
                    <a:tc>
                      <a:txBody>
                        <a:bodyPr/>
                        <a:lstStyle/>
                        <a:p>
                          <a:pPr algn="ctr"/>
                          <a:r>
                            <a:rPr kumimoji="1" lang="en-US" altLang="ja-JP" sz="1800" dirty="0">
                              <a:latin typeface="+mn-ea"/>
                              <a:ea typeface="+mn-ea"/>
                            </a:rPr>
                            <a:t>80.82</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81.99</a:t>
                          </a:r>
                          <a:endParaRPr kumimoji="1" lang="ja-JP" altLang="en-US" sz="18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6.9×</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7</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𝟐</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𝟎</m:t>
                                </m:r>
                                <m:r>
                                  <a:rPr kumimoji="1" lang="en-US" altLang="ja-JP" sz="1600" b="1" i="1" smtClean="0">
                                    <a:latin typeface="Cambria Math" panose="02040503050406030204" pitchFamily="18" charset="0"/>
                                    <a:ea typeface="+mn-ea"/>
                                  </a:rPr>
                                  <m:t>×</m:t>
                                </m:r>
                                <m:sSup>
                                  <m:sSupPr>
                                    <m:ctrlPr>
                                      <a:rPr kumimoji="1" lang="en-US" altLang="ja-JP" sz="1600" b="1" i="1" smtClean="0">
                                        <a:latin typeface="Cambria Math" panose="02040503050406030204" pitchFamily="18" charset="0"/>
                                        <a:ea typeface="+mn-ea"/>
                                      </a:rPr>
                                    </m:ctrlPr>
                                  </m:sSupPr>
                                  <m:e>
                                    <m:r>
                                      <a:rPr kumimoji="1" lang="en-US" altLang="ja-JP" sz="1600" b="1" i="1" smtClean="0">
                                        <a:latin typeface="Cambria Math" panose="02040503050406030204" pitchFamily="18" charset="0"/>
                                        <a:ea typeface="+mn-ea"/>
                                      </a:rPr>
                                      <m:t>𝟏𝟎</m:t>
                                    </m:r>
                                  </m:e>
                                  <m:sup>
                                    <m:r>
                                      <a:rPr kumimoji="1" lang="en-US" altLang="ja-JP" sz="1600" b="1" i="1" smtClean="0">
                                        <a:latin typeface="Cambria Math" panose="02040503050406030204" pitchFamily="18" charset="0"/>
                                        <a:ea typeface="+mn-ea"/>
                                      </a:rPr>
                                      <m:t>𝟔</m:t>
                                    </m:r>
                                  </m:sup>
                                </m:sSup>
                              </m:oMath>
                            </m:oMathPara>
                          </a14:m>
                          <a:endParaRPr kumimoji="1" lang="ja-JP" altLang="en-US" sz="1600" b="1">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n-ea"/>
                                  </a:rPr>
                                  <m:t>8.0×</m:t>
                                </m:r>
                                <m:sSup>
                                  <m:sSupPr>
                                    <m:ctrlPr>
                                      <a:rPr kumimoji="1" lang="en-US" altLang="ja-JP" sz="1600" b="0" i="1" smtClean="0">
                                        <a:latin typeface="Cambria Math" panose="02040503050406030204" pitchFamily="18" charset="0"/>
                                        <a:ea typeface="+mn-ea"/>
                                      </a:rPr>
                                    </m:ctrlPr>
                                  </m:sSupPr>
                                  <m:e>
                                    <m:r>
                                      <a:rPr kumimoji="1" lang="en-US" altLang="ja-JP" sz="1600" b="0" i="1" smtClean="0">
                                        <a:latin typeface="Cambria Math" panose="02040503050406030204" pitchFamily="18" charset="0"/>
                                        <a:ea typeface="+mn-ea"/>
                                      </a:rPr>
                                      <m:t>10</m:t>
                                    </m:r>
                                  </m:e>
                                  <m:sup>
                                    <m:r>
                                      <a:rPr kumimoji="1" lang="en-US" altLang="ja-JP" sz="1600" b="0" i="1" smtClean="0">
                                        <a:latin typeface="Cambria Math" panose="02040503050406030204" pitchFamily="18" charset="0"/>
                                        <a:ea typeface="+mn-ea"/>
                                      </a:rPr>
                                      <m:t>4</m:t>
                                    </m:r>
                                  </m:sup>
                                </m:sSup>
                              </m:oMath>
                            </m:oMathPara>
                          </a14:m>
                          <a:endParaRPr kumimoji="1" lang="ja-JP" altLang="en-US" sz="160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600" b="1" i="1" smtClean="0">
                                    <a:latin typeface="Cambria Math" panose="02040503050406030204" pitchFamily="18" charset="0"/>
                                    <a:ea typeface="+mn-ea"/>
                                  </a:rPr>
                                  <m:t>𝟏</m:t>
                                </m:r>
                                <m:r>
                                  <a:rPr kumimoji="1" lang="en-US" altLang="ja-JP" sz="1600" b="1" i="1" smtClean="0">
                                    <a:latin typeface="Cambria Math" panose="02040503050406030204" pitchFamily="18" charset="0"/>
                                    <a:ea typeface="+mn-ea"/>
                                  </a:rPr>
                                  <m:t>.</m:t>
                                </m:r>
                                <m:r>
                                  <a:rPr kumimoji="1" lang="en-US" altLang="ja-JP" sz="1600" b="1" i="1" smtClean="0">
                                    <a:latin typeface="Cambria Math" panose="02040503050406030204" pitchFamily="18" charset="0"/>
                                    <a:ea typeface="+mn-ea"/>
                                  </a:rPr>
                                  <m:t>𝟕</m:t>
                                </m:r>
                                <m:r>
                                  <a:rPr kumimoji="1" lang="en-US" altLang="ja-JP" sz="1600" b="1" i="1" smtClean="0">
                                    <a:latin typeface="Cambria Math" panose="02040503050406030204" pitchFamily="18" charset="0"/>
                                    <a:ea typeface="+mn-ea"/>
                                  </a:rPr>
                                  <m:t>×</m:t>
                                </m:r>
                                <m:sSup>
                                  <m:sSupPr>
                                    <m:ctrlPr>
                                      <a:rPr kumimoji="1" lang="en-US" altLang="ja-JP" sz="1600" b="1" i="1" smtClean="0">
                                        <a:latin typeface="Cambria Math" panose="02040503050406030204" pitchFamily="18" charset="0"/>
                                        <a:ea typeface="+mn-ea"/>
                                      </a:rPr>
                                    </m:ctrlPr>
                                  </m:sSupPr>
                                  <m:e>
                                    <m:r>
                                      <a:rPr kumimoji="1" lang="en-US" altLang="ja-JP" sz="1600" b="1" i="1" smtClean="0">
                                        <a:latin typeface="Cambria Math" panose="02040503050406030204" pitchFamily="18" charset="0"/>
                                        <a:ea typeface="+mn-ea"/>
                                      </a:rPr>
                                      <m:t>𝟏𝟎</m:t>
                                    </m:r>
                                  </m:e>
                                  <m:sup>
                                    <m:r>
                                      <a:rPr kumimoji="1" lang="en-US" altLang="ja-JP" sz="1600" b="1" i="1" smtClean="0">
                                        <a:latin typeface="Cambria Math" panose="02040503050406030204" pitchFamily="18" charset="0"/>
                                        <a:ea typeface="+mn-ea"/>
                                      </a:rPr>
                                      <m:t>𝟑</m:t>
                                    </m:r>
                                  </m:sup>
                                </m:sSup>
                              </m:oMath>
                            </m:oMathPara>
                          </a14:m>
                          <a:endParaRPr kumimoji="1" lang="ja-JP" altLang="en-US" sz="1600" b="1">
                            <a:latin typeface="+mn-ea"/>
                            <a:ea typeface="+mn-ea"/>
                          </a:endParaRPr>
                        </a:p>
                      </a:txBody>
                      <a:tcPr anchor="ctr"/>
                    </a:tc>
                    <a:extLst>
                      <a:ext uri="{0D108BD9-81ED-4DB2-BD59-A6C34878D82A}">
                        <a16:rowId xmlns:a16="http://schemas.microsoft.com/office/drawing/2014/main" val="3074760417"/>
                      </a:ext>
                    </a:extLst>
                  </a:tr>
                </a:tbl>
              </a:graphicData>
            </a:graphic>
          </p:graphicFrame>
        </mc:Choice>
        <mc:Fallback xmlns="">
          <p:graphicFrame>
            <p:nvGraphicFramePr>
              <p:cNvPr id="6" name="コンテンツ プレースホルダー 5">
                <a:extLst>
                  <a:ext uri="{FF2B5EF4-FFF2-40B4-BE49-F238E27FC236}">
                    <a16:creationId xmlns:a16="http://schemas.microsoft.com/office/drawing/2014/main" id="{ACBFE56F-B89F-9144-9E47-64DDA8C0A45B}"/>
                  </a:ext>
                </a:extLst>
              </p:cNvPr>
              <p:cNvGraphicFramePr>
                <a:graphicFrameLocks noGrp="1"/>
              </p:cNvGraphicFramePr>
              <p:nvPr>
                <p:ph idx="1"/>
                <p:extLst>
                  <p:ext uri="{D42A27DB-BD31-4B8C-83A1-F6EECF244321}">
                    <p14:modId xmlns:p14="http://schemas.microsoft.com/office/powerpoint/2010/main" val="1296490319"/>
                  </p:ext>
                </p:extLst>
              </p:nvPr>
            </p:nvGraphicFramePr>
            <p:xfrm>
              <a:off x="1038386" y="1463323"/>
              <a:ext cx="7128962" cy="4234982"/>
            </p:xfrm>
            <a:graphic>
              <a:graphicData uri="http://schemas.openxmlformats.org/drawingml/2006/table">
                <a:tbl>
                  <a:tblPr firstRow="1" bandRow="1">
                    <a:tableStyleId>{5940675A-B579-460E-94D1-54222C63F5DA}</a:tableStyleId>
                  </a:tblPr>
                  <a:tblGrid>
                    <a:gridCol w="1054580">
                      <a:extLst>
                        <a:ext uri="{9D8B030D-6E8A-4147-A177-3AD203B41FA5}">
                          <a16:colId xmlns:a16="http://schemas.microsoft.com/office/drawing/2014/main" val="2730257776"/>
                        </a:ext>
                      </a:extLst>
                    </a:gridCol>
                    <a:gridCol w="1012397">
                      <a:extLst>
                        <a:ext uri="{9D8B030D-6E8A-4147-A177-3AD203B41FA5}">
                          <a16:colId xmlns:a16="http://schemas.microsoft.com/office/drawing/2014/main" val="1486828825"/>
                        </a:ext>
                      </a:extLst>
                    </a:gridCol>
                    <a:gridCol w="1012397">
                      <a:extLst>
                        <a:ext uri="{9D8B030D-6E8A-4147-A177-3AD203B41FA5}">
                          <a16:colId xmlns:a16="http://schemas.microsoft.com/office/drawing/2014/main" val="2402887792"/>
                        </a:ext>
                      </a:extLst>
                    </a:gridCol>
                    <a:gridCol w="1012397">
                      <a:extLst>
                        <a:ext uri="{9D8B030D-6E8A-4147-A177-3AD203B41FA5}">
                          <a16:colId xmlns:a16="http://schemas.microsoft.com/office/drawing/2014/main" val="1063375487"/>
                        </a:ext>
                      </a:extLst>
                    </a:gridCol>
                    <a:gridCol w="1012397">
                      <a:extLst>
                        <a:ext uri="{9D8B030D-6E8A-4147-A177-3AD203B41FA5}">
                          <a16:colId xmlns:a16="http://schemas.microsoft.com/office/drawing/2014/main" val="3197305339"/>
                        </a:ext>
                      </a:extLst>
                    </a:gridCol>
                    <a:gridCol w="1012397">
                      <a:extLst>
                        <a:ext uri="{9D8B030D-6E8A-4147-A177-3AD203B41FA5}">
                          <a16:colId xmlns:a16="http://schemas.microsoft.com/office/drawing/2014/main" val="699015352"/>
                        </a:ext>
                      </a:extLst>
                    </a:gridCol>
                    <a:gridCol w="1012397">
                      <a:extLst>
                        <a:ext uri="{9D8B030D-6E8A-4147-A177-3AD203B41FA5}">
                          <a16:colId xmlns:a16="http://schemas.microsoft.com/office/drawing/2014/main" val="3195560034"/>
                        </a:ext>
                      </a:extLst>
                    </a:gridCol>
                  </a:tblGrid>
                  <a:tr h="601890">
                    <a:tc rowSpan="2">
                      <a:txBody>
                        <a:bodyPr/>
                        <a:lstStyle/>
                        <a:p>
                          <a:pPr algn="ctr"/>
                          <a:r>
                            <a:rPr kumimoji="1" lang="ja-JP" altLang="en-US"/>
                            <a:t>データ</a:t>
                          </a:r>
                        </a:p>
                      </a:txBody>
                      <a:tcPr anchor="ctr">
                        <a:solidFill>
                          <a:schemeClr val="bg1">
                            <a:lumMod val="95000"/>
                          </a:schemeClr>
                        </a:solidFill>
                      </a:tcPr>
                    </a:tc>
                    <a:tc gridSpan="2">
                      <a:txBody>
                        <a:bodyPr/>
                        <a:lstStyle/>
                        <a:p>
                          <a:pPr algn="ctr"/>
                          <a:r>
                            <a:rPr kumimoji="1" lang="en-US" altLang="ja-JP" dirty="0"/>
                            <a:t>ACC[%]</a:t>
                          </a:r>
                          <a:endParaRPr kumimoji="1" lang="ja-JP" altLang="en-US"/>
                        </a:p>
                      </a:txBody>
                      <a:tcPr anchor="ctr">
                        <a:solidFill>
                          <a:schemeClr val="bg1">
                            <a:lumMod val="95000"/>
                          </a:schemeClr>
                        </a:solidFill>
                      </a:tcPr>
                    </a:tc>
                    <a:tc hMerge="1">
                      <a:txBody>
                        <a:bodyPr/>
                        <a:lstStyle/>
                        <a:p>
                          <a:pPr algn="ctr"/>
                          <a:endParaRPr kumimoji="1" lang="ja-JP" altLang="en-US"/>
                        </a:p>
                      </a:txBody>
                      <a:tcPr/>
                    </a:tc>
                    <a:tc gridSpan="2">
                      <a:txBody>
                        <a:bodyPr/>
                        <a:lstStyle/>
                        <a:p>
                          <a:pPr algn="ctr"/>
                          <a:r>
                            <a:rPr kumimoji="1" lang="ja-JP" altLang="en-US"/>
                            <a:t>探索ノード数</a:t>
                          </a:r>
                        </a:p>
                      </a:txBody>
                      <a:tcPr anchor="ctr">
                        <a:solidFill>
                          <a:schemeClr val="bg1">
                            <a:lumMod val="95000"/>
                          </a:schemeClr>
                        </a:solidFill>
                      </a:tcPr>
                    </a:tc>
                    <a:tc hMerge="1">
                      <a:txBody>
                        <a:bodyPr/>
                        <a:lstStyle/>
                        <a:p>
                          <a:pPr algn="ctr"/>
                          <a:endParaRPr kumimoji="1" lang="ja-JP" altLang="en-US"/>
                        </a:p>
                      </a:txBody>
                      <a:tcPr/>
                    </a:tc>
                    <a:tc gridSpan="2">
                      <a:txBody>
                        <a:bodyPr/>
                        <a:lstStyle/>
                        <a:p>
                          <a:pPr algn="ctr"/>
                          <a:r>
                            <a:rPr kumimoji="1" lang="ja-JP" altLang="en-US"/>
                            <a:t>実行時間</a:t>
                          </a:r>
                          <a:r>
                            <a:rPr kumimoji="1" lang="en-US" altLang="ja-JP" dirty="0"/>
                            <a:t>[s]</a:t>
                          </a:r>
                          <a:endParaRPr kumimoji="1" lang="ja-JP" altLang="en-US"/>
                        </a:p>
                      </a:txBody>
                      <a:tcPr anchor="ctr">
                        <a:solidFill>
                          <a:schemeClr val="bg1">
                            <a:lumMod val="95000"/>
                          </a:schemeClr>
                        </a:solidFill>
                      </a:tcPr>
                    </a:tc>
                    <a:tc hMerge="1">
                      <a:txBody>
                        <a:bodyPr/>
                        <a:lstStyle/>
                        <a:p>
                          <a:pPr algn="ctr"/>
                          <a:endParaRPr kumimoji="1" lang="ja-JP" altLang="en-US"/>
                        </a:p>
                      </a:txBody>
                      <a:tcPr/>
                    </a:tc>
                    <a:extLst>
                      <a:ext uri="{0D108BD9-81ED-4DB2-BD59-A6C34878D82A}">
                        <a16:rowId xmlns:a16="http://schemas.microsoft.com/office/drawing/2014/main" val="2643082901"/>
                      </a:ext>
                    </a:extLst>
                  </a:tr>
                  <a:tr h="560988">
                    <a:tc vMerge="1">
                      <a:txBody>
                        <a:bodyPr/>
                        <a:lstStyle/>
                        <a:p>
                          <a:pPr algn="ctr"/>
                          <a:endParaRPr kumimoji="1" lang="ja-JP" altLang="en-US"/>
                        </a:p>
                      </a:txBody>
                      <a:tcPr anchor="ctr"/>
                    </a:tc>
                    <a:tc>
                      <a:txBody>
                        <a:bodyPr/>
                        <a:lstStyle/>
                        <a:p>
                          <a:pPr algn="ctr"/>
                          <a:r>
                            <a:rPr kumimoji="1" lang="ja-JP" altLang="en-US"/>
                            <a:t>従来</a:t>
                          </a:r>
                        </a:p>
                      </a:txBody>
                      <a:tcPr anchor="ctr">
                        <a:solidFill>
                          <a:schemeClr val="accent2">
                            <a:lumMod val="20000"/>
                            <a:lumOff val="80000"/>
                          </a:schemeClr>
                        </a:solidFill>
                      </a:tcPr>
                    </a:tc>
                    <a:tc>
                      <a:txBody>
                        <a:bodyPr/>
                        <a:lstStyle/>
                        <a:p>
                          <a:pPr algn="ctr"/>
                          <a:r>
                            <a:rPr kumimoji="1" lang="ja-JP" altLang="en-US"/>
                            <a:t>提案</a:t>
                          </a:r>
                        </a:p>
                      </a:txBody>
                      <a:tcPr anchor="ctr">
                        <a:solidFill>
                          <a:schemeClr val="accent6">
                            <a:lumMod val="20000"/>
                            <a:lumOff val="80000"/>
                          </a:schemeClr>
                        </a:solidFill>
                      </a:tcPr>
                    </a:tc>
                    <a:tc>
                      <a:txBody>
                        <a:bodyPr/>
                        <a:lstStyle/>
                        <a:p>
                          <a:pPr algn="ctr"/>
                          <a:r>
                            <a:rPr kumimoji="1" lang="ja-JP" altLang="en-US"/>
                            <a:t>従来</a:t>
                          </a:r>
                        </a:p>
                      </a:txBody>
                      <a:tcPr anchor="ctr">
                        <a:solidFill>
                          <a:schemeClr val="accent2">
                            <a:lumMod val="20000"/>
                            <a:lumOff val="80000"/>
                          </a:schemeClr>
                        </a:solidFill>
                      </a:tcPr>
                    </a:tc>
                    <a:tc>
                      <a:txBody>
                        <a:bodyPr/>
                        <a:lstStyle/>
                        <a:p>
                          <a:pPr algn="ctr"/>
                          <a:r>
                            <a:rPr kumimoji="1" lang="ja-JP" altLang="en-US"/>
                            <a:t>提案</a:t>
                          </a:r>
                        </a:p>
                      </a:txBody>
                      <a:tcPr anchor="ctr">
                        <a:solidFill>
                          <a:schemeClr val="accent6">
                            <a:lumMod val="20000"/>
                            <a:lumOff val="80000"/>
                          </a:schemeClr>
                        </a:solidFill>
                      </a:tcPr>
                    </a:tc>
                    <a:tc>
                      <a:txBody>
                        <a:bodyPr/>
                        <a:lstStyle/>
                        <a:p>
                          <a:pPr algn="ctr"/>
                          <a:r>
                            <a:rPr kumimoji="1" lang="ja-JP" altLang="en-US"/>
                            <a:t>従来</a:t>
                          </a:r>
                        </a:p>
                      </a:txBody>
                      <a:tcPr anchor="ctr">
                        <a:solidFill>
                          <a:schemeClr val="accent2">
                            <a:lumMod val="20000"/>
                            <a:lumOff val="80000"/>
                          </a:schemeClr>
                        </a:solidFill>
                      </a:tcPr>
                    </a:tc>
                    <a:tc>
                      <a:txBody>
                        <a:bodyPr/>
                        <a:lstStyle/>
                        <a:p>
                          <a:pPr algn="ctr"/>
                          <a:r>
                            <a:rPr kumimoji="1" lang="ja-JP" altLang="en-US"/>
                            <a:t>提案</a:t>
                          </a:r>
                        </a:p>
                      </a:txBody>
                      <a:tcPr anchor="ctr">
                        <a:solidFill>
                          <a:schemeClr val="accent6">
                            <a:lumMod val="20000"/>
                            <a:lumOff val="80000"/>
                          </a:schemeClr>
                        </a:solidFill>
                      </a:tcPr>
                    </a:tc>
                    <a:extLst>
                      <a:ext uri="{0D108BD9-81ED-4DB2-BD59-A6C34878D82A}">
                        <a16:rowId xmlns:a16="http://schemas.microsoft.com/office/drawing/2014/main" val="163254682"/>
                      </a:ext>
                    </a:extLst>
                  </a:tr>
                  <a:tr h="768026">
                    <a:tc>
                      <a:txBody>
                        <a:bodyPr/>
                        <a:lstStyle/>
                        <a:p>
                          <a:pPr algn="ctr"/>
                          <a:r>
                            <a:rPr kumimoji="1" lang="en-US" altLang="ja-JP" dirty="0">
                              <a:latin typeface="+mn-ea"/>
                              <a:ea typeface="+mn-ea"/>
                            </a:rPr>
                            <a:t>CPDB</a:t>
                          </a:r>
                          <a:endParaRPr kumimoji="1" lang="ja-JP" altLang="en-US">
                            <a:latin typeface="+mn-ea"/>
                            <a:ea typeface="+mn-ea"/>
                          </a:endParaRPr>
                        </a:p>
                      </a:txBody>
                      <a:tcPr anchor="ctr"/>
                    </a:tc>
                    <a:tc>
                      <a:txBody>
                        <a:bodyPr/>
                        <a:lstStyle/>
                        <a:p>
                          <a:pPr algn="ctr"/>
                          <a:r>
                            <a:rPr kumimoji="1" lang="en-US" altLang="ja-JP" sz="1800" dirty="0">
                              <a:latin typeface="+mn-ea"/>
                              <a:ea typeface="+mn-ea"/>
                            </a:rPr>
                            <a:t>77.78</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78.35</a:t>
                          </a:r>
                          <a:endParaRPr kumimoji="1" lang="ja-JP" altLang="en-US" sz="1800" b="1">
                            <a:latin typeface="+mn-ea"/>
                            <a:ea typeface="+mn-ea"/>
                          </a:endParaRPr>
                        </a:p>
                      </a:txBody>
                      <a:tcPr anchor="ctr"/>
                    </a:tc>
                    <a:tc>
                      <a:txBody>
                        <a:bodyPr/>
                        <a:lstStyle/>
                        <a:p>
                          <a:endParaRPr lang="ja-JP"/>
                        </a:p>
                      </a:txBody>
                      <a:tcPr anchor="ctr">
                        <a:blipFill>
                          <a:blip r:embed="rId2"/>
                          <a:stretch>
                            <a:fillRect l="-303750" t="-155000" r="-300000" b="-303333"/>
                          </a:stretch>
                        </a:blipFill>
                      </a:tcPr>
                    </a:tc>
                    <a:tc>
                      <a:txBody>
                        <a:bodyPr/>
                        <a:lstStyle/>
                        <a:p>
                          <a:endParaRPr lang="ja-JP"/>
                        </a:p>
                      </a:txBody>
                      <a:tcPr anchor="ctr">
                        <a:blipFill>
                          <a:blip r:embed="rId2"/>
                          <a:stretch>
                            <a:fillRect l="-403750" t="-155000" r="-200000" b="-303333"/>
                          </a:stretch>
                        </a:blipFill>
                      </a:tcPr>
                    </a:tc>
                    <a:tc>
                      <a:txBody>
                        <a:bodyPr/>
                        <a:lstStyle/>
                        <a:p>
                          <a:endParaRPr lang="ja-JP"/>
                        </a:p>
                      </a:txBody>
                      <a:tcPr anchor="ctr">
                        <a:blipFill>
                          <a:blip r:embed="rId2"/>
                          <a:stretch>
                            <a:fillRect l="-503750" t="-155000" r="-100000" b="-303333"/>
                          </a:stretch>
                        </a:blipFill>
                      </a:tcPr>
                    </a:tc>
                    <a:tc>
                      <a:txBody>
                        <a:bodyPr/>
                        <a:lstStyle/>
                        <a:p>
                          <a:endParaRPr lang="ja-JP"/>
                        </a:p>
                      </a:txBody>
                      <a:tcPr anchor="ctr">
                        <a:blipFill>
                          <a:blip r:embed="rId2"/>
                          <a:stretch>
                            <a:fillRect l="-603750" t="-155000" b="-303333"/>
                          </a:stretch>
                        </a:blipFill>
                      </a:tcPr>
                    </a:tc>
                    <a:extLst>
                      <a:ext uri="{0D108BD9-81ED-4DB2-BD59-A6C34878D82A}">
                        <a16:rowId xmlns:a16="http://schemas.microsoft.com/office/drawing/2014/main" val="1155537712"/>
                      </a:ext>
                    </a:extLst>
                  </a:tr>
                  <a:tr h="768026">
                    <a:tc>
                      <a:txBody>
                        <a:bodyPr/>
                        <a:lstStyle/>
                        <a:p>
                          <a:pPr algn="ctr"/>
                          <a:r>
                            <a:rPr kumimoji="1" lang="en-US" altLang="ja-JP" dirty="0">
                              <a:latin typeface="+mn-ea"/>
                              <a:ea typeface="+mn-ea"/>
                            </a:rPr>
                            <a:t>Mutag</a:t>
                          </a:r>
                          <a:endParaRPr kumimoji="1" lang="ja-JP" altLang="en-US">
                            <a:latin typeface="+mn-ea"/>
                            <a:ea typeface="+mn-ea"/>
                          </a:endParaRPr>
                        </a:p>
                      </a:txBody>
                      <a:tcPr anchor="ctr"/>
                    </a:tc>
                    <a:tc>
                      <a:txBody>
                        <a:bodyPr/>
                        <a:lstStyle/>
                        <a:p>
                          <a:pPr algn="ctr"/>
                          <a:r>
                            <a:rPr kumimoji="1" lang="en-US" altLang="ja-JP" sz="1800" dirty="0">
                              <a:latin typeface="+mn-ea"/>
                              <a:ea typeface="+mn-ea"/>
                            </a:rPr>
                            <a:t>85.03</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87.73</a:t>
                          </a:r>
                          <a:endParaRPr kumimoji="1" lang="ja-JP" altLang="en-US" sz="1800" b="1">
                            <a:latin typeface="+mn-ea"/>
                            <a:ea typeface="+mn-ea"/>
                          </a:endParaRPr>
                        </a:p>
                      </a:txBody>
                      <a:tcPr anchor="ctr"/>
                    </a:tc>
                    <a:tc>
                      <a:txBody>
                        <a:bodyPr/>
                        <a:lstStyle/>
                        <a:p>
                          <a:endParaRPr lang="ja-JP"/>
                        </a:p>
                      </a:txBody>
                      <a:tcPr anchor="ctr">
                        <a:blipFill>
                          <a:blip r:embed="rId2"/>
                          <a:stretch>
                            <a:fillRect l="-303750" t="-250820" r="-300000" b="-198361"/>
                          </a:stretch>
                        </a:blipFill>
                      </a:tcPr>
                    </a:tc>
                    <a:tc>
                      <a:txBody>
                        <a:bodyPr/>
                        <a:lstStyle/>
                        <a:p>
                          <a:endParaRPr lang="ja-JP"/>
                        </a:p>
                      </a:txBody>
                      <a:tcPr anchor="ctr">
                        <a:blipFill>
                          <a:blip r:embed="rId2"/>
                          <a:stretch>
                            <a:fillRect l="-403750" t="-250820" r="-200000" b="-198361"/>
                          </a:stretch>
                        </a:blipFill>
                      </a:tcPr>
                    </a:tc>
                    <a:tc>
                      <a:txBody>
                        <a:bodyPr/>
                        <a:lstStyle/>
                        <a:p>
                          <a:endParaRPr lang="ja-JP"/>
                        </a:p>
                      </a:txBody>
                      <a:tcPr anchor="ctr">
                        <a:blipFill>
                          <a:blip r:embed="rId2"/>
                          <a:stretch>
                            <a:fillRect l="-503750" t="-250820" r="-100000" b="-198361"/>
                          </a:stretch>
                        </a:blipFill>
                      </a:tcPr>
                    </a:tc>
                    <a:tc>
                      <a:txBody>
                        <a:bodyPr/>
                        <a:lstStyle/>
                        <a:p>
                          <a:endParaRPr lang="ja-JP"/>
                        </a:p>
                      </a:txBody>
                      <a:tcPr anchor="ctr">
                        <a:blipFill>
                          <a:blip r:embed="rId2"/>
                          <a:stretch>
                            <a:fillRect l="-603750" t="-250820" b="-198361"/>
                          </a:stretch>
                        </a:blipFill>
                      </a:tcPr>
                    </a:tc>
                    <a:extLst>
                      <a:ext uri="{0D108BD9-81ED-4DB2-BD59-A6C34878D82A}">
                        <a16:rowId xmlns:a16="http://schemas.microsoft.com/office/drawing/2014/main" val="1180730863"/>
                      </a:ext>
                    </a:extLst>
                  </a:tr>
                  <a:tr h="768026">
                    <a:tc>
                      <a:txBody>
                        <a:bodyPr/>
                        <a:lstStyle/>
                        <a:p>
                          <a:pPr algn="ctr"/>
                          <a:r>
                            <a:rPr kumimoji="1" lang="en-US" altLang="ja-JP" dirty="0">
                              <a:latin typeface="+mn-ea"/>
                              <a:ea typeface="+mn-ea"/>
                            </a:rPr>
                            <a:t>AIDS</a:t>
                          </a:r>
                          <a:endParaRPr kumimoji="1" lang="ja-JP" altLang="en-US">
                            <a:latin typeface="+mn-ea"/>
                            <a:ea typeface="+mn-ea"/>
                          </a:endParaRPr>
                        </a:p>
                      </a:txBody>
                      <a:tcPr anchor="ctr"/>
                    </a:tc>
                    <a:tc>
                      <a:txBody>
                        <a:bodyPr/>
                        <a:lstStyle/>
                        <a:p>
                          <a:pPr algn="ctr"/>
                          <a:r>
                            <a:rPr kumimoji="1" lang="en-US" altLang="ja-JP" sz="1800" dirty="0">
                              <a:latin typeface="+mn-ea"/>
                              <a:ea typeface="+mn-ea"/>
                            </a:rPr>
                            <a:t>81.37</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81.84</a:t>
                          </a:r>
                          <a:endParaRPr kumimoji="1" lang="ja-JP" altLang="en-US" sz="1800" b="1">
                            <a:latin typeface="+mn-ea"/>
                            <a:ea typeface="+mn-ea"/>
                          </a:endParaRPr>
                        </a:p>
                      </a:txBody>
                      <a:tcPr anchor="ctr"/>
                    </a:tc>
                    <a:tc>
                      <a:txBody>
                        <a:bodyPr/>
                        <a:lstStyle/>
                        <a:p>
                          <a:endParaRPr lang="ja-JP"/>
                        </a:p>
                      </a:txBody>
                      <a:tcPr anchor="ctr">
                        <a:blipFill>
                          <a:blip r:embed="rId2"/>
                          <a:stretch>
                            <a:fillRect l="-303750" t="-356667" r="-300000" b="-101667"/>
                          </a:stretch>
                        </a:blipFill>
                      </a:tcPr>
                    </a:tc>
                    <a:tc>
                      <a:txBody>
                        <a:bodyPr/>
                        <a:lstStyle/>
                        <a:p>
                          <a:endParaRPr lang="ja-JP"/>
                        </a:p>
                      </a:txBody>
                      <a:tcPr anchor="ctr">
                        <a:blipFill>
                          <a:blip r:embed="rId2"/>
                          <a:stretch>
                            <a:fillRect l="-403750" t="-356667" r="-200000" b="-101667"/>
                          </a:stretch>
                        </a:blipFill>
                      </a:tcPr>
                    </a:tc>
                    <a:tc>
                      <a:txBody>
                        <a:bodyPr/>
                        <a:lstStyle/>
                        <a:p>
                          <a:endParaRPr lang="ja-JP"/>
                        </a:p>
                      </a:txBody>
                      <a:tcPr anchor="ctr">
                        <a:blipFill>
                          <a:blip r:embed="rId2"/>
                          <a:stretch>
                            <a:fillRect l="-503750" t="-356667" r="-100000" b="-101667"/>
                          </a:stretch>
                        </a:blipFill>
                      </a:tcPr>
                    </a:tc>
                    <a:tc>
                      <a:txBody>
                        <a:bodyPr/>
                        <a:lstStyle/>
                        <a:p>
                          <a:endParaRPr lang="ja-JP"/>
                        </a:p>
                      </a:txBody>
                      <a:tcPr anchor="ctr">
                        <a:blipFill>
                          <a:blip r:embed="rId2"/>
                          <a:stretch>
                            <a:fillRect l="-603750" t="-356667" b="-101667"/>
                          </a:stretch>
                        </a:blipFill>
                      </a:tcPr>
                    </a:tc>
                    <a:extLst>
                      <a:ext uri="{0D108BD9-81ED-4DB2-BD59-A6C34878D82A}">
                        <a16:rowId xmlns:a16="http://schemas.microsoft.com/office/drawing/2014/main" val="971892660"/>
                      </a:ext>
                    </a:extLst>
                  </a:tr>
                  <a:tr h="768026">
                    <a:tc>
                      <a:txBody>
                        <a:bodyPr/>
                        <a:lstStyle/>
                        <a:p>
                          <a:pPr algn="ctr"/>
                          <a:r>
                            <a:rPr kumimoji="1" lang="en-US" altLang="ja-JP" dirty="0">
                              <a:latin typeface="+mn-ea"/>
                              <a:ea typeface="+mn-ea"/>
                            </a:rPr>
                            <a:t>CAS</a:t>
                          </a:r>
                          <a:endParaRPr kumimoji="1" lang="ja-JP" altLang="en-US">
                            <a:latin typeface="+mn-ea"/>
                            <a:ea typeface="+mn-ea"/>
                          </a:endParaRPr>
                        </a:p>
                      </a:txBody>
                      <a:tcPr anchor="ctr"/>
                    </a:tc>
                    <a:tc>
                      <a:txBody>
                        <a:bodyPr/>
                        <a:lstStyle/>
                        <a:p>
                          <a:pPr algn="ctr"/>
                          <a:r>
                            <a:rPr kumimoji="1" lang="en-US" altLang="ja-JP" sz="1800" dirty="0">
                              <a:latin typeface="+mn-ea"/>
                              <a:ea typeface="+mn-ea"/>
                            </a:rPr>
                            <a:t>80.82</a:t>
                          </a:r>
                          <a:endParaRPr kumimoji="1" lang="ja-JP" altLang="en-US" sz="1800">
                            <a:latin typeface="+mn-ea"/>
                            <a:ea typeface="+mn-ea"/>
                          </a:endParaRPr>
                        </a:p>
                      </a:txBody>
                      <a:tcPr anchor="ctr"/>
                    </a:tc>
                    <a:tc>
                      <a:txBody>
                        <a:bodyPr/>
                        <a:lstStyle/>
                        <a:p>
                          <a:pPr algn="ctr"/>
                          <a:r>
                            <a:rPr kumimoji="1" lang="en-US" altLang="ja-JP" sz="1800" b="1" dirty="0">
                              <a:latin typeface="+mn-ea"/>
                              <a:ea typeface="+mn-ea"/>
                            </a:rPr>
                            <a:t>81.99</a:t>
                          </a:r>
                          <a:endParaRPr kumimoji="1" lang="ja-JP" altLang="en-US" sz="1800" b="1">
                            <a:latin typeface="+mn-ea"/>
                            <a:ea typeface="+mn-ea"/>
                          </a:endParaRPr>
                        </a:p>
                      </a:txBody>
                      <a:tcPr anchor="ctr"/>
                    </a:tc>
                    <a:tc>
                      <a:txBody>
                        <a:bodyPr/>
                        <a:lstStyle/>
                        <a:p>
                          <a:endParaRPr lang="ja-JP"/>
                        </a:p>
                      </a:txBody>
                      <a:tcPr anchor="ctr">
                        <a:blipFill>
                          <a:blip r:embed="rId2"/>
                          <a:stretch>
                            <a:fillRect l="-303750" t="-449180" r="-300000"/>
                          </a:stretch>
                        </a:blipFill>
                      </a:tcPr>
                    </a:tc>
                    <a:tc>
                      <a:txBody>
                        <a:bodyPr/>
                        <a:lstStyle/>
                        <a:p>
                          <a:endParaRPr lang="ja-JP"/>
                        </a:p>
                      </a:txBody>
                      <a:tcPr anchor="ctr">
                        <a:blipFill>
                          <a:blip r:embed="rId2"/>
                          <a:stretch>
                            <a:fillRect l="-403750" t="-449180" r="-200000"/>
                          </a:stretch>
                        </a:blipFill>
                      </a:tcPr>
                    </a:tc>
                    <a:tc>
                      <a:txBody>
                        <a:bodyPr/>
                        <a:lstStyle/>
                        <a:p>
                          <a:endParaRPr lang="ja-JP"/>
                        </a:p>
                      </a:txBody>
                      <a:tcPr anchor="ctr">
                        <a:blipFill>
                          <a:blip r:embed="rId2"/>
                          <a:stretch>
                            <a:fillRect l="-503750" t="-449180" r="-100000"/>
                          </a:stretch>
                        </a:blipFill>
                      </a:tcPr>
                    </a:tc>
                    <a:tc>
                      <a:txBody>
                        <a:bodyPr/>
                        <a:lstStyle/>
                        <a:p>
                          <a:endParaRPr lang="ja-JP"/>
                        </a:p>
                      </a:txBody>
                      <a:tcPr anchor="ctr">
                        <a:blipFill>
                          <a:blip r:embed="rId2"/>
                          <a:stretch>
                            <a:fillRect l="-603750" t="-449180"/>
                          </a:stretch>
                        </a:blipFill>
                      </a:tcPr>
                    </a:tc>
                    <a:extLst>
                      <a:ext uri="{0D108BD9-81ED-4DB2-BD59-A6C34878D82A}">
                        <a16:rowId xmlns:a16="http://schemas.microsoft.com/office/drawing/2014/main" val="3074760417"/>
                      </a:ext>
                    </a:extLst>
                  </a:tr>
                </a:tbl>
              </a:graphicData>
            </a:graphic>
          </p:graphicFrame>
        </mc:Fallback>
      </mc:AlternateContent>
      <p:sp>
        <p:nvSpPr>
          <p:cNvPr id="4" name="スライド番号プレースホルダー 3">
            <a:extLst>
              <a:ext uri="{FF2B5EF4-FFF2-40B4-BE49-F238E27FC236}">
                <a16:creationId xmlns:a16="http://schemas.microsoft.com/office/drawing/2014/main" id="{8EAACBCD-6806-824E-94C9-3A20B75F96D1}"/>
              </a:ext>
            </a:extLst>
          </p:cNvPr>
          <p:cNvSpPr>
            <a:spLocks noGrp="1"/>
          </p:cNvSpPr>
          <p:nvPr>
            <p:ph type="sldNum" sz="quarter" idx="12"/>
          </p:nvPr>
        </p:nvSpPr>
        <p:spPr/>
        <p:txBody>
          <a:bodyPr/>
          <a:lstStyle/>
          <a:p>
            <a:fld id="{C43D2B4F-7C46-054A-9107-F4F43BECA26E}" type="slidenum">
              <a:rPr kumimoji="1" lang="ja-JP" altLang="en-US" smtClean="0"/>
              <a:pPr/>
              <a:t>20</a:t>
            </a:fld>
            <a:endParaRPr kumimoji="1" lang="ja-JP" altLang="en-US"/>
          </a:p>
        </p:txBody>
      </p:sp>
      <p:sp>
        <p:nvSpPr>
          <p:cNvPr id="7" name="テキスト ボックス 6">
            <a:extLst>
              <a:ext uri="{FF2B5EF4-FFF2-40B4-BE49-F238E27FC236}">
                <a16:creationId xmlns:a16="http://schemas.microsoft.com/office/drawing/2014/main" id="{E5DE4443-5298-214A-BB93-C8716A1309EC}"/>
              </a:ext>
            </a:extLst>
          </p:cNvPr>
          <p:cNvSpPr txBox="1"/>
          <p:nvPr/>
        </p:nvSpPr>
        <p:spPr>
          <a:xfrm>
            <a:off x="1920728" y="5955968"/>
            <a:ext cx="5455340" cy="461665"/>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00B050"/>
                </a:solidFill>
              </a:rPr>
              <a:t>精度の劣化なしに省コスト化を達成</a:t>
            </a:r>
          </a:p>
        </p:txBody>
      </p:sp>
    </p:spTree>
    <p:extLst>
      <p:ext uri="{BB962C8B-B14F-4D97-AF65-F5344CB8AC3E}">
        <p14:creationId xmlns:p14="http://schemas.microsoft.com/office/powerpoint/2010/main" val="1568568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DF43A-4C06-774E-B52A-037196B6479E}"/>
              </a:ext>
            </a:extLst>
          </p:cNvPr>
          <p:cNvSpPr>
            <a:spLocks noGrp="1"/>
          </p:cNvSpPr>
          <p:nvPr>
            <p:ph type="title"/>
          </p:nvPr>
        </p:nvSpPr>
        <p:spPr/>
        <p:txBody>
          <a:bodyPr/>
          <a:lstStyle/>
          <a:p>
            <a:r>
              <a:rPr lang="ja-JP" altLang="en-US"/>
              <a:t>提案法の</a:t>
            </a:r>
            <a:r>
              <a:rPr lang="en-US" altLang="ja-JP" dirty="0"/>
              <a:t>ACC</a:t>
            </a:r>
            <a:r>
              <a:rPr lang="ja-JP" altLang="en-US"/>
              <a:t>が高い理由は？</a:t>
            </a:r>
            <a:endParaRPr kumimoji="1" lang="ja-JP" altLang="en-US"/>
          </a:p>
        </p:txBody>
      </p:sp>
      <p:sp>
        <p:nvSpPr>
          <p:cNvPr id="4" name="スライド番号プレースホルダー 3">
            <a:extLst>
              <a:ext uri="{FF2B5EF4-FFF2-40B4-BE49-F238E27FC236}">
                <a16:creationId xmlns:a16="http://schemas.microsoft.com/office/drawing/2014/main" id="{C1B1889C-5091-9344-9C44-22597017DE92}"/>
              </a:ext>
            </a:extLst>
          </p:cNvPr>
          <p:cNvSpPr>
            <a:spLocks noGrp="1"/>
          </p:cNvSpPr>
          <p:nvPr>
            <p:ph type="sldNum" sz="quarter" idx="12"/>
          </p:nvPr>
        </p:nvSpPr>
        <p:spPr/>
        <p:txBody>
          <a:bodyPr/>
          <a:lstStyle/>
          <a:p>
            <a:fld id="{C43D2B4F-7C46-054A-9107-F4F43BECA26E}" type="slidenum">
              <a:rPr kumimoji="1" lang="ja-JP" altLang="en-US" smtClean="0"/>
              <a:pPr/>
              <a:t>21</a:t>
            </a:fld>
            <a:endParaRPr kumimoji="1" lang="ja-JP" altLang="en-US"/>
          </a:p>
        </p:txBody>
      </p:sp>
      <p:grpSp>
        <p:nvGrpSpPr>
          <p:cNvPr id="5" name="グループ化 4">
            <a:extLst>
              <a:ext uri="{FF2B5EF4-FFF2-40B4-BE49-F238E27FC236}">
                <a16:creationId xmlns:a16="http://schemas.microsoft.com/office/drawing/2014/main" id="{EB4B644C-0258-C04C-A5A2-A4DE53DA5815}"/>
              </a:ext>
            </a:extLst>
          </p:cNvPr>
          <p:cNvGrpSpPr/>
          <p:nvPr/>
        </p:nvGrpSpPr>
        <p:grpSpPr>
          <a:xfrm>
            <a:off x="1022470" y="1512142"/>
            <a:ext cx="7203385" cy="4073998"/>
            <a:chOff x="565167" y="1690689"/>
            <a:chExt cx="8013961" cy="4661397"/>
          </a:xfrm>
        </p:grpSpPr>
        <p:pic>
          <p:nvPicPr>
            <p:cNvPr id="8" name="図 7">
              <a:extLst>
                <a:ext uri="{FF2B5EF4-FFF2-40B4-BE49-F238E27FC236}">
                  <a16:creationId xmlns:a16="http://schemas.microsoft.com/office/drawing/2014/main" id="{D3CDE7F0-1FE7-BC4C-83B6-32F58D6A84D3}"/>
                </a:ext>
              </a:extLst>
            </p:cNvPr>
            <p:cNvPicPr>
              <a:picLocks noChangeAspect="1"/>
            </p:cNvPicPr>
            <p:nvPr/>
          </p:nvPicPr>
          <p:blipFill>
            <a:blip r:embed="rId2"/>
            <a:stretch>
              <a:fillRect/>
            </a:stretch>
          </p:blipFill>
          <p:spPr>
            <a:xfrm>
              <a:off x="1119156" y="1690689"/>
              <a:ext cx="7459972" cy="4464000"/>
            </a:xfrm>
            <a:prstGeom prst="rect">
              <a:avLst/>
            </a:prstGeom>
          </p:spPr>
        </p:pic>
        <p:sp>
          <p:nvSpPr>
            <p:cNvPr id="6" name="テキスト ボックス 5">
              <a:extLst>
                <a:ext uri="{FF2B5EF4-FFF2-40B4-BE49-F238E27FC236}">
                  <a16:creationId xmlns:a16="http://schemas.microsoft.com/office/drawing/2014/main" id="{D002348B-C793-754D-AC04-1023A1326284}"/>
                </a:ext>
              </a:extLst>
            </p:cNvPr>
            <p:cNvSpPr txBox="1"/>
            <p:nvPr/>
          </p:nvSpPr>
          <p:spPr>
            <a:xfrm>
              <a:off x="2264207" y="5890421"/>
              <a:ext cx="1734355" cy="461665"/>
            </a:xfrm>
            <a:prstGeom prst="rect">
              <a:avLst/>
            </a:prstGeom>
            <a:solidFill>
              <a:schemeClr val="bg1"/>
            </a:solidFill>
          </p:spPr>
          <p:txBody>
            <a:bodyPr wrap="square" rtlCol="0">
              <a:spAutoFit/>
            </a:bodyPr>
            <a:lstStyle/>
            <a:p>
              <a:pPr algn="ctr"/>
              <a:r>
                <a:rPr kumimoji="1" lang="ja-JP" altLang="en-US" sz="2400">
                  <a:solidFill>
                    <a:srgbClr val="FF0000"/>
                  </a:solidFill>
                </a:rPr>
                <a:t>従来</a:t>
              </a:r>
              <a:endParaRPr kumimoji="1" lang="en-US" altLang="ja-JP" sz="2400" dirty="0">
                <a:solidFill>
                  <a:srgbClr val="FF0000"/>
                </a:solidFill>
              </a:endParaRPr>
            </a:p>
          </p:txBody>
        </p:sp>
        <p:sp>
          <p:nvSpPr>
            <p:cNvPr id="7" name="テキスト ボックス 6">
              <a:extLst>
                <a:ext uri="{FF2B5EF4-FFF2-40B4-BE49-F238E27FC236}">
                  <a16:creationId xmlns:a16="http://schemas.microsoft.com/office/drawing/2014/main" id="{93EDC74B-95AE-6E48-A2B1-31E148567587}"/>
                </a:ext>
              </a:extLst>
            </p:cNvPr>
            <p:cNvSpPr txBox="1"/>
            <p:nvPr/>
          </p:nvSpPr>
          <p:spPr>
            <a:xfrm>
              <a:off x="4911134" y="5890421"/>
              <a:ext cx="1734355" cy="461665"/>
            </a:xfrm>
            <a:prstGeom prst="rect">
              <a:avLst/>
            </a:prstGeom>
            <a:solidFill>
              <a:schemeClr val="bg1"/>
            </a:solidFill>
          </p:spPr>
          <p:txBody>
            <a:bodyPr wrap="square" rtlCol="0">
              <a:spAutoFit/>
            </a:bodyPr>
            <a:lstStyle/>
            <a:p>
              <a:pPr algn="ctr"/>
              <a:r>
                <a:rPr kumimoji="1" lang="ja-JP" altLang="en-US" sz="2400">
                  <a:solidFill>
                    <a:srgbClr val="00B050"/>
                  </a:solidFill>
                </a:rPr>
                <a:t>提案</a:t>
              </a:r>
              <a:endParaRPr kumimoji="1" lang="en-US" altLang="ja-JP" sz="2400" dirty="0">
                <a:solidFill>
                  <a:srgbClr val="00B050"/>
                </a:solidFill>
              </a:endParaRPr>
            </a:p>
          </p:txBody>
        </p:sp>
        <p:sp>
          <p:nvSpPr>
            <p:cNvPr id="9" name="テキスト ボックス 8">
              <a:extLst>
                <a:ext uri="{FF2B5EF4-FFF2-40B4-BE49-F238E27FC236}">
                  <a16:creationId xmlns:a16="http://schemas.microsoft.com/office/drawing/2014/main" id="{61A74DB6-0A12-C941-94FA-24BF32C1FCA4}"/>
                </a:ext>
              </a:extLst>
            </p:cNvPr>
            <p:cNvSpPr txBox="1"/>
            <p:nvPr/>
          </p:nvSpPr>
          <p:spPr>
            <a:xfrm>
              <a:off x="565167" y="2329900"/>
              <a:ext cx="800219" cy="2899964"/>
            </a:xfrm>
            <a:prstGeom prst="rect">
              <a:avLst/>
            </a:prstGeom>
            <a:solidFill>
              <a:schemeClr val="bg1"/>
            </a:solidFill>
          </p:spPr>
          <p:txBody>
            <a:bodyPr vert="vert270" wrap="square" rtlCol="0">
              <a:spAutoFit/>
            </a:bodyPr>
            <a:lstStyle/>
            <a:p>
              <a:pPr algn="ctr"/>
              <a:r>
                <a:rPr kumimoji="1" lang="ja-JP" altLang="en-US" sz="2000"/>
                <a:t>学習に用いた特徴の</a:t>
              </a:r>
              <a:endParaRPr kumimoji="1" lang="en-US" altLang="ja-JP" sz="2000" dirty="0"/>
            </a:p>
            <a:p>
              <a:pPr algn="ctr"/>
              <a:r>
                <a:rPr kumimoji="1" lang="ja-JP" altLang="en-US" sz="2000"/>
                <a:t>グラフサイズの割合</a:t>
              </a:r>
              <a:endParaRPr kumimoji="1" lang="en-US" altLang="ja-JP" sz="2000" dirty="0"/>
            </a:p>
          </p:txBody>
        </p:sp>
      </p:grpSp>
      <p:sp>
        <p:nvSpPr>
          <p:cNvPr id="10" name="テキスト ボックス 9">
            <a:extLst>
              <a:ext uri="{FF2B5EF4-FFF2-40B4-BE49-F238E27FC236}">
                <a16:creationId xmlns:a16="http://schemas.microsoft.com/office/drawing/2014/main" id="{16BD5C81-3030-A146-B318-5C38D46A8E42}"/>
              </a:ext>
            </a:extLst>
          </p:cNvPr>
          <p:cNvSpPr txBox="1"/>
          <p:nvPr/>
        </p:nvSpPr>
        <p:spPr>
          <a:xfrm>
            <a:off x="1863566" y="5768258"/>
            <a:ext cx="5416868" cy="83099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00B050"/>
                </a:solidFill>
              </a:rPr>
              <a:t>特徴のグラフサイズの偏りが少ない</a:t>
            </a:r>
            <a:endParaRPr kumimoji="1" lang="en-US" altLang="ja-JP" sz="2400" dirty="0">
              <a:solidFill>
                <a:srgbClr val="00B050"/>
              </a:solidFill>
            </a:endParaRPr>
          </a:p>
          <a:p>
            <a:r>
              <a:rPr kumimoji="1" lang="ja-JP" altLang="en-US" sz="2400">
                <a:solidFill>
                  <a:srgbClr val="00B050"/>
                </a:solidFill>
              </a:rPr>
              <a:t>　➡︎　過学習が避けられているのでは</a:t>
            </a:r>
            <a:endParaRPr kumimoji="1" lang="en-US" altLang="ja-JP" sz="2400" dirty="0">
              <a:solidFill>
                <a:srgbClr val="00B050"/>
              </a:solidFill>
            </a:endParaRPr>
          </a:p>
        </p:txBody>
      </p:sp>
      <p:sp>
        <p:nvSpPr>
          <p:cNvPr id="11" name="テキスト ボックス 10">
            <a:extLst>
              <a:ext uri="{FF2B5EF4-FFF2-40B4-BE49-F238E27FC236}">
                <a16:creationId xmlns:a16="http://schemas.microsoft.com/office/drawing/2014/main" id="{FE519544-4135-5641-B701-979E4EF978B7}"/>
              </a:ext>
            </a:extLst>
          </p:cNvPr>
          <p:cNvSpPr txBox="1"/>
          <p:nvPr/>
        </p:nvSpPr>
        <p:spPr>
          <a:xfrm>
            <a:off x="7109855" y="1584752"/>
            <a:ext cx="1116000" cy="276999"/>
          </a:xfrm>
          <a:prstGeom prst="rect">
            <a:avLst/>
          </a:prstGeom>
          <a:solidFill>
            <a:schemeClr val="bg1"/>
          </a:solidFill>
          <a:ln w="9525">
            <a:solidFill>
              <a:schemeClr val="bg2">
                <a:lumMod val="90000"/>
              </a:schemeClr>
            </a:solidFill>
          </a:ln>
        </p:spPr>
        <p:txBody>
          <a:bodyPr vert="horz" wrap="square" rtlCol="0">
            <a:spAutoFit/>
          </a:bodyPr>
          <a:lstStyle/>
          <a:p>
            <a:pPr algn="ctr"/>
            <a:r>
              <a:rPr kumimoji="1" lang="ja-JP" altLang="en-US" sz="1200"/>
              <a:t>グラフサイズ</a:t>
            </a:r>
            <a:endParaRPr kumimoji="1" lang="en-US" altLang="ja-JP" sz="1200" dirty="0"/>
          </a:p>
        </p:txBody>
      </p:sp>
    </p:spTree>
    <p:extLst>
      <p:ext uri="{BB962C8B-B14F-4D97-AF65-F5344CB8AC3E}">
        <p14:creationId xmlns:p14="http://schemas.microsoft.com/office/powerpoint/2010/main" val="2253262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F156D-3998-C74E-AE41-31E83822B82C}"/>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120E3E01-573E-4A4F-9942-72548CC5E846}"/>
              </a:ext>
            </a:extLst>
          </p:cNvPr>
          <p:cNvSpPr>
            <a:spLocks noGrp="1"/>
          </p:cNvSpPr>
          <p:nvPr>
            <p:ph idx="1"/>
          </p:nvPr>
        </p:nvSpPr>
        <p:spPr>
          <a:xfrm>
            <a:off x="628650" y="1690689"/>
            <a:ext cx="8224896" cy="5030787"/>
          </a:xfrm>
        </p:spPr>
        <p:txBody>
          <a:bodyPr>
            <a:normAutofit/>
          </a:bodyPr>
          <a:lstStyle/>
          <a:p>
            <a:pPr marL="0" indent="0">
              <a:buNone/>
            </a:pPr>
            <a:r>
              <a:rPr kumimoji="1" lang="ja-JP" altLang="en-US"/>
              <a:t>既存のグラフ分類・回帰アルゴリズムの特徴探索に</a:t>
            </a:r>
            <a:endParaRPr kumimoji="1" lang="en-US" altLang="ja-JP" dirty="0"/>
          </a:p>
          <a:p>
            <a:pPr marL="0" indent="0">
              <a:buNone/>
            </a:pPr>
            <a:r>
              <a:rPr lang="ja-JP" altLang="en-US"/>
              <a:t>最良優先</a:t>
            </a:r>
            <a:r>
              <a:rPr lang="en-US" altLang="ja-JP" dirty="0"/>
              <a:t>, MCTS</a:t>
            </a:r>
            <a:r>
              <a:rPr lang="ja-JP" altLang="en-US"/>
              <a:t>を利用した近似探索手法を提案</a:t>
            </a:r>
            <a:endParaRPr lang="en-US" altLang="ja-JP" dirty="0"/>
          </a:p>
          <a:p>
            <a:pPr marL="0" indent="0">
              <a:buNone/>
            </a:pPr>
            <a:endParaRPr kumimoji="1" lang="en-US" altLang="ja-JP" dirty="0"/>
          </a:p>
          <a:p>
            <a:pPr marL="0" indent="0">
              <a:buNone/>
            </a:pPr>
            <a:r>
              <a:rPr kumimoji="1" lang="ja-JP" altLang="en-US"/>
              <a:t>探索方針に関して従来手法である深さ優先方針に比べ</a:t>
            </a:r>
            <a:endParaRPr kumimoji="1" lang="en-US" altLang="ja-JP" dirty="0"/>
          </a:p>
          <a:p>
            <a:pPr marL="0" indent="0">
              <a:buNone/>
            </a:pPr>
            <a:r>
              <a:rPr lang="ja-JP" altLang="en-US">
                <a:solidFill>
                  <a:srgbClr val="00B050"/>
                </a:solidFill>
              </a:rPr>
              <a:t>より少ない探索数でより良い解を発見</a:t>
            </a:r>
            <a:endParaRPr kumimoji="1" lang="en-US" altLang="ja-JP" dirty="0">
              <a:solidFill>
                <a:srgbClr val="00B050"/>
              </a:solidFill>
            </a:endParaRPr>
          </a:p>
          <a:p>
            <a:pPr marL="0" indent="0">
              <a:buNone/>
            </a:pPr>
            <a:endParaRPr lang="en-US" altLang="ja-JP" dirty="0"/>
          </a:p>
          <a:p>
            <a:pPr marL="0" indent="0">
              <a:buNone/>
            </a:pPr>
            <a:r>
              <a:rPr lang="ja-JP" altLang="en-US"/>
              <a:t>従来の深さ優先厳密探索モデルと</a:t>
            </a:r>
            <a:endParaRPr lang="en-US" altLang="ja-JP" dirty="0"/>
          </a:p>
          <a:p>
            <a:pPr marL="0" indent="0">
              <a:buNone/>
            </a:pPr>
            <a:r>
              <a:rPr lang="ja-JP" altLang="en-US"/>
              <a:t>提案の</a:t>
            </a:r>
            <a:r>
              <a:rPr lang="en-US" altLang="ja-JP" dirty="0"/>
              <a:t>MCTS</a:t>
            </a:r>
            <a:r>
              <a:rPr lang="ja-JP" altLang="en-US"/>
              <a:t>を利用した近似探索モデル比較すると</a:t>
            </a:r>
            <a:endParaRPr lang="en-US" altLang="ja-JP" dirty="0"/>
          </a:p>
          <a:p>
            <a:pPr marL="0" indent="0">
              <a:buNone/>
            </a:pPr>
            <a:r>
              <a:rPr lang="ja-JP" altLang="en-US">
                <a:solidFill>
                  <a:srgbClr val="00B050"/>
                </a:solidFill>
              </a:rPr>
              <a:t>約</a:t>
            </a:r>
            <a:r>
              <a:rPr lang="en-US" altLang="ja-JP" dirty="0">
                <a:solidFill>
                  <a:srgbClr val="00B050"/>
                </a:solidFill>
              </a:rPr>
              <a:t>1/10 ~1/200</a:t>
            </a:r>
            <a:r>
              <a:rPr lang="ja-JP" altLang="en-US">
                <a:solidFill>
                  <a:srgbClr val="00B050"/>
                </a:solidFill>
              </a:rPr>
              <a:t>のコストで</a:t>
            </a:r>
            <a:endParaRPr lang="en-US" altLang="ja-JP" dirty="0">
              <a:solidFill>
                <a:srgbClr val="00B050"/>
              </a:solidFill>
            </a:endParaRPr>
          </a:p>
          <a:p>
            <a:pPr marL="0" indent="0">
              <a:buNone/>
            </a:pPr>
            <a:r>
              <a:rPr lang="ja-JP" altLang="en-US">
                <a:solidFill>
                  <a:srgbClr val="00B050"/>
                </a:solidFill>
              </a:rPr>
              <a:t>同等、それ以上の精度のモデルを構築</a:t>
            </a:r>
            <a:endParaRPr kumimoji="1" lang="ja-JP" altLang="en-US">
              <a:solidFill>
                <a:srgbClr val="00B050"/>
              </a:solidFill>
            </a:endParaRPr>
          </a:p>
        </p:txBody>
      </p:sp>
      <p:sp>
        <p:nvSpPr>
          <p:cNvPr id="4" name="スライド番号プレースホルダー 3">
            <a:extLst>
              <a:ext uri="{FF2B5EF4-FFF2-40B4-BE49-F238E27FC236}">
                <a16:creationId xmlns:a16="http://schemas.microsoft.com/office/drawing/2014/main" id="{D002F0C6-DD53-2D4E-A329-B5CAB098959D}"/>
              </a:ext>
            </a:extLst>
          </p:cNvPr>
          <p:cNvSpPr>
            <a:spLocks noGrp="1"/>
          </p:cNvSpPr>
          <p:nvPr>
            <p:ph type="sldNum" sz="quarter" idx="12"/>
          </p:nvPr>
        </p:nvSpPr>
        <p:spPr/>
        <p:txBody>
          <a:bodyPr/>
          <a:lstStyle/>
          <a:p>
            <a:fld id="{C43D2B4F-7C46-054A-9107-F4F43BECA26E}" type="slidenum">
              <a:rPr kumimoji="1" lang="ja-JP" altLang="en-US" smtClean="0"/>
              <a:pPr/>
              <a:t>22</a:t>
            </a:fld>
            <a:endParaRPr kumimoji="1" lang="ja-JP" altLang="en-US"/>
          </a:p>
        </p:txBody>
      </p:sp>
    </p:spTree>
    <p:extLst>
      <p:ext uri="{BB962C8B-B14F-4D97-AF65-F5344CB8AC3E}">
        <p14:creationId xmlns:p14="http://schemas.microsoft.com/office/powerpoint/2010/main" val="292709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64546B-6CF7-C44A-8DB4-4ECB82D1BE53}"/>
              </a:ext>
            </a:extLst>
          </p:cNvPr>
          <p:cNvSpPr>
            <a:spLocks noGrp="1"/>
          </p:cNvSpPr>
          <p:nvPr>
            <p:ph type="title"/>
          </p:nvPr>
        </p:nvSpPr>
        <p:spPr/>
        <p:txBody>
          <a:bodyPr/>
          <a:lstStyle/>
          <a:p>
            <a:r>
              <a:rPr lang="ja-JP" altLang="en-US"/>
              <a:t>発表実績</a:t>
            </a:r>
            <a:endParaRPr kumimoji="1" lang="ja-JP" altLang="en-US"/>
          </a:p>
        </p:txBody>
      </p:sp>
      <p:sp>
        <p:nvSpPr>
          <p:cNvPr id="3" name="コンテンツ プレースホルダー 2">
            <a:extLst>
              <a:ext uri="{FF2B5EF4-FFF2-40B4-BE49-F238E27FC236}">
                <a16:creationId xmlns:a16="http://schemas.microsoft.com/office/drawing/2014/main" id="{FF40B3D6-8A76-BD4C-A226-65EDE06703D7}"/>
              </a:ext>
            </a:extLst>
          </p:cNvPr>
          <p:cNvSpPr>
            <a:spLocks noGrp="1"/>
          </p:cNvSpPr>
          <p:nvPr>
            <p:ph idx="1"/>
          </p:nvPr>
        </p:nvSpPr>
        <p:spPr>
          <a:xfrm>
            <a:off x="628650" y="1525572"/>
            <a:ext cx="7886700" cy="4486274"/>
          </a:xfrm>
        </p:spPr>
        <p:txBody>
          <a:bodyPr>
            <a:noAutofit/>
          </a:bodyPr>
          <a:lstStyle/>
          <a:p>
            <a:pPr>
              <a:lnSpc>
                <a:spcPct val="100000"/>
              </a:lnSpc>
            </a:pPr>
            <a:r>
              <a:rPr lang="ja-JP" altLang="en-US" sz="1600"/>
              <a:t>白川稜</a:t>
            </a:r>
            <a:r>
              <a:rPr lang="en-US" altLang="ja-JP" sz="1600" dirty="0"/>
              <a:t>, </a:t>
            </a:r>
            <a:r>
              <a:rPr lang="ja-JP" altLang="en-US" sz="1600"/>
              <a:t>中村篤祥</a:t>
            </a:r>
            <a:r>
              <a:rPr lang="en-US" altLang="ja-JP" sz="1600" dirty="0"/>
              <a:t>, </a:t>
            </a:r>
            <a:r>
              <a:rPr lang="ja-JP" altLang="en-US" sz="1600"/>
              <a:t>工藤峰一</a:t>
            </a:r>
            <a:r>
              <a:rPr lang="en-US" altLang="ja-JP" sz="1600" dirty="0"/>
              <a:t>, </a:t>
            </a:r>
            <a:r>
              <a:rPr lang="ja-JP" altLang="en-US" sz="1600"/>
              <a:t>モンテカルロ木特徴探索に基づく非線形グラフ分類回帰 第</a:t>
            </a:r>
            <a:r>
              <a:rPr lang="en-US" altLang="ja-JP" sz="1600" dirty="0"/>
              <a:t>22</a:t>
            </a:r>
            <a:r>
              <a:rPr lang="ja-JP" altLang="en-US" sz="1600"/>
              <a:t>回情報論的学習理論ワークショップ</a:t>
            </a:r>
            <a:r>
              <a:rPr lang="en-US" altLang="ja-JP" sz="1600" dirty="0"/>
              <a:t>(</a:t>
            </a:r>
            <a:r>
              <a:rPr lang="en" altLang="ja-JP" sz="1600" dirty="0"/>
              <a:t>IBIS2019), </a:t>
            </a:r>
            <a:r>
              <a:rPr lang="ja-JP" altLang="en-US" sz="1600"/>
              <a:t>名古屋</a:t>
            </a:r>
            <a:r>
              <a:rPr lang="en-US" altLang="ja-JP" sz="1600" dirty="0"/>
              <a:t>.</a:t>
            </a:r>
            <a:endParaRPr lang="en" altLang="ja-JP" sz="1600" dirty="0">
              <a:solidFill>
                <a:srgbClr val="333333"/>
              </a:solidFill>
            </a:endParaRPr>
          </a:p>
          <a:p>
            <a:pPr>
              <a:lnSpc>
                <a:spcPct val="100000"/>
              </a:lnSpc>
            </a:pPr>
            <a:r>
              <a:rPr lang="en" altLang="ja-JP" sz="1600" dirty="0">
                <a:solidFill>
                  <a:srgbClr val="333333"/>
                </a:solidFill>
              </a:rPr>
              <a:t>R Shirakawa, A Nakamura, M Kudo, “Learning a Nonlinear Model of Subgraph Features Using Monte Carlo Tree Search.” ACML 2019 Workshop on Statistics &amp; Machine Learning Researchers in Japan, (2019), Nagoya.</a:t>
            </a:r>
            <a:endParaRPr lang="en" altLang="ja-JP" sz="1600" dirty="0"/>
          </a:p>
          <a:p>
            <a:pPr>
              <a:lnSpc>
                <a:spcPct val="100000"/>
              </a:lnSpc>
            </a:pPr>
            <a:r>
              <a:rPr lang="en" altLang="ja-JP" sz="1600" dirty="0"/>
              <a:t>Shirakawa R, Yokoyama Y, Okazaki F, </a:t>
            </a:r>
            <a:r>
              <a:rPr lang="en" altLang="ja-JP" sz="1600" dirty="0" err="1"/>
              <a:t>Takigawa</a:t>
            </a:r>
            <a:r>
              <a:rPr lang="en" altLang="ja-JP" sz="1600" dirty="0"/>
              <a:t> I, “Jointly Learning Relevant Subgraph Patterns and Nonlinear Models of Their Indicators.” 2018 International Workshop on New Frontiers in Convergence Science and </a:t>
            </a:r>
            <a:r>
              <a:rPr lang="en" altLang="ja-JP" sz="1600" dirty="0" err="1"/>
              <a:t>Technology,The</a:t>
            </a:r>
            <a:r>
              <a:rPr lang="en" altLang="ja-JP" sz="1600" dirty="0"/>
              <a:t> 21th Hokkaido University-Seoul National University Joint Symposium, Sapporo.</a:t>
            </a:r>
          </a:p>
          <a:p>
            <a:pPr>
              <a:lnSpc>
                <a:spcPct val="100000"/>
              </a:lnSpc>
            </a:pPr>
            <a:r>
              <a:rPr lang="ja-JP" altLang="en-US" sz="1600"/>
              <a:t>白川 稜・横山 侑政・岡崎 文哉・瀧川 一学</a:t>
            </a:r>
            <a:r>
              <a:rPr lang="en-US" altLang="ja-JP" sz="1600" dirty="0"/>
              <a:t>, </a:t>
            </a:r>
            <a:r>
              <a:rPr lang="ja-JP" altLang="en-US" sz="1600"/>
              <a:t>適応的な部分グラフ指示子の探索・選択に基づく非線形グラフ分類回帰</a:t>
            </a:r>
            <a:r>
              <a:rPr lang="en" altLang="ja-JP" sz="1600" dirty="0"/>
              <a:t> </a:t>
            </a:r>
            <a:r>
              <a:rPr lang="ja-JP" altLang="en-US" sz="1600"/>
              <a:t>第</a:t>
            </a:r>
            <a:r>
              <a:rPr lang="en-US" altLang="ja-JP" sz="1600" dirty="0"/>
              <a:t>21</a:t>
            </a:r>
            <a:r>
              <a:rPr lang="ja-JP" altLang="en-US" sz="1600"/>
              <a:t>回情報論的学習理論ワークショップ</a:t>
            </a:r>
            <a:r>
              <a:rPr lang="en-US" altLang="ja-JP" sz="1600" dirty="0"/>
              <a:t>(</a:t>
            </a:r>
            <a:r>
              <a:rPr lang="en" altLang="ja-JP" sz="1600" dirty="0"/>
              <a:t>IBIS2018), </a:t>
            </a:r>
            <a:r>
              <a:rPr lang="ja-JP" altLang="en-US" sz="1600"/>
              <a:t>札幌</a:t>
            </a:r>
            <a:r>
              <a:rPr lang="en-US" altLang="ja-JP" sz="1600" dirty="0"/>
              <a:t>.</a:t>
            </a:r>
          </a:p>
          <a:p>
            <a:pPr>
              <a:lnSpc>
                <a:spcPct val="100000"/>
              </a:lnSpc>
            </a:pPr>
            <a:r>
              <a:rPr lang="en" altLang="ja-JP" sz="1600" dirty="0"/>
              <a:t>Shirakawa R, Yokoyama Y, Okazaki F, </a:t>
            </a:r>
            <a:r>
              <a:rPr lang="en" altLang="ja-JP" sz="1600" dirty="0" err="1"/>
              <a:t>Takigawa</a:t>
            </a:r>
            <a:r>
              <a:rPr lang="en" altLang="ja-JP" sz="1600" dirty="0"/>
              <a:t> I, “Jointly Learning Relevant Subgraph Patterns and Nonlinear Models of Their Indicators.”  The 14th International Conference on Mining and Learning with Graphs (MLG 2018), KDD'18 Workshop, London.</a:t>
            </a:r>
            <a:br>
              <a:rPr lang="en" altLang="ja-JP" sz="1600" dirty="0"/>
            </a:br>
            <a:endParaRPr kumimoji="1" lang="ja-JP" altLang="en-US" sz="1600"/>
          </a:p>
        </p:txBody>
      </p:sp>
      <p:sp>
        <p:nvSpPr>
          <p:cNvPr id="4" name="スライド番号プレースホルダー 3">
            <a:extLst>
              <a:ext uri="{FF2B5EF4-FFF2-40B4-BE49-F238E27FC236}">
                <a16:creationId xmlns:a16="http://schemas.microsoft.com/office/drawing/2014/main" id="{31BE9048-E1DF-D74F-B26F-75ECAFF3809B}"/>
              </a:ext>
            </a:extLst>
          </p:cNvPr>
          <p:cNvSpPr>
            <a:spLocks noGrp="1"/>
          </p:cNvSpPr>
          <p:nvPr>
            <p:ph type="sldNum" sz="quarter" idx="12"/>
          </p:nvPr>
        </p:nvSpPr>
        <p:spPr/>
        <p:txBody>
          <a:bodyPr/>
          <a:lstStyle/>
          <a:p>
            <a:fld id="{C43D2B4F-7C46-054A-9107-F4F43BECA26E}" type="slidenum">
              <a:rPr kumimoji="1" lang="ja-JP" altLang="en-US" smtClean="0"/>
              <a:pPr/>
              <a:t>23</a:t>
            </a:fld>
            <a:endParaRPr kumimoji="1" lang="ja-JP" altLang="en-US"/>
          </a:p>
        </p:txBody>
      </p:sp>
    </p:spTree>
    <p:extLst>
      <p:ext uri="{BB962C8B-B14F-4D97-AF65-F5344CB8AC3E}">
        <p14:creationId xmlns:p14="http://schemas.microsoft.com/office/powerpoint/2010/main" val="1497595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230E4F-3164-5D45-A2C3-291DE86DB06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2B1DE74-51A4-134B-A58A-B5AE2E503CD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FF76E4-7476-5C42-AEBA-0507E6D433C0}"/>
              </a:ext>
            </a:extLst>
          </p:cNvPr>
          <p:cNvSpPr>
            <a:spLocks noGrp="1"/>
          </p:cNvSpPr>
          <p:nvPr>
            <p:ph type="sldNum" sz="quarter" idx="12"/>
          </p:nvPr>
        </p:nvSpPr>
        <p:spPr/>
        <p:txBody>
          <a:bodyPr/>
          <a:lstStyle/>
          <a:p>
            <a:fld id="{C43D2B4F-7C46-054A-9107-F4F43BECA26E}" type="slidenum">
              <a:rPr kumimoji="1" lang="ja-JP" altLang="en-US" smtClean="0"/>
              <a:pPr/>
              <a:t>24</a:t>
            </a:fld>
            <a:endParaRPr kumimoji="1" lang="ja-JP" altLang="en-US"/>
          </a:p>
        </p:txBody>
      </p:sp>
    </p:spTree>
    <p:extLst>
      <p:ext uri="{BB962C8B-B14F-4D97-AF65-F5344CB8AC3E}">
        <p14:creationId xmlns:p14="http://schemas.microsoft.com/office/powerpoint/2010/main" val="2368374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91E39-720F-3345-8E70-D2012116FA40}"/>
              </a:ext>
            </a:extLst>
          </p:cNvPr>
          <p:cNvSpPr>
            <a:spLocks noGrp="1"/>
          </p:cNvSpPr>
          <p:nvPr>
            <p:ph type="title"/>
          </p:nvPr>
        </p:nvSpPr>
        <p:spPr/>
        <p:txBody>
          <a:bodyPr/>
          <a:lstStyle/>
          <a:p>
            <a:r>
              <a:rPr kumimoji="1" lang="ja-JP" altLang="en-US"/>
              <a:t>質疑</a:t>
            </a:r>
          </a:p>
        </p:txBody>
      </p:sp>
      <p:sp>
        <p:nvSpPr>
          <p:cNvPr id="4" name="スライド番号プレースホルダー 3">
            <a:extLst>
              <a:ext uri="{FF2B5EF4-FFF2-40B4-BE49-F238E27FC236}">
                <a16:creationId xmlns:a16="http://schemas.microsoft.com/office/drawing/2014/main" id="{DF6A2A0F-625A-5E4B-A82E-AFEB086A4AA7}"/>
              </a:ext>
            </a:extLst>
          </p:cNvPr>
          <p:cNvSpPr>
            <a:spLocks noGrp="1"/>
          </p:cNvSpPr>
          <p:nvPr>
            <p:ph type="sldNum" sz="quarter" idx="12"/>
          </p:nvPr>
        </p:nvSpPr>
        <p:spPr/>
        <p:txBody>
          <a:bodyPr/>
          <a:lstStyle/>
          <a:p>
            <a:fld id="{C43D2B4F-7C46-054A-9107-F4F43BECA26E}" type="slidenum">
              <a:rPr kumimoji="1" lang="ja-JP" altLang="en-US" smtClean="0"/>
              <a:pPr/>
              <a:t>25</a:t>
            </a:fld>
            <a:endParaRPr kumimoji="1" lang="ja-JP" altLang="en-US"/>
          </a:p>
        </p:txBody>
      </p:sp>
    </p:spTree>
    <p:extLst>
      <p:ext uri="{BB962C8B-B14F-4D97-AF65-F5344CB8AC3E}">
        <p14:creationId xmlns:p14="http://schemas.microsoft.com/office/powerpoint/2010/main" val="135158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31F6D859-E4FC-654D-B38B-5BAD105D3517}"/>
              </a:ext>
            </a:extLst>
          </p:cNvPr>
          <p:cNvSpPr txBox="1"/>
          <p:nvPr/>
        </p:nvSpPr>
        <p:spPr>
          <a:xfrm>
            <a:off x="5971820" y="4094098"/>
            <a:ext cx="546945" cy="369069"/>
          </a:xfrm>
          <a:prstGeom prst="rect">
            <a:avLst/>
          </a:prstGeom>
          <a:noFill/>
        </p:spPr>
        <p:txBody>
          <a:bodyPr wrap="none" rtlCol="0">
            <a:spAutoFit/>
          </a:bodyPr>
          <a:lstStyle/>
          <a:p>
            <a:r>
              <a:rPr kumimoji="1" lang="en-US" altLang="ja-JP" dirty="0"/>
              <a:t>CAS</a:t>
            </a:r>
            <a:endParaRPr kumimoji="1" lang="ja-JP" altLang="en-US"/>
          </a:p>
        </p:txBody>
      </p:sp>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dirty="0"/>
              <a:t>(Training Loss : #node)</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26</a:t>
            </a:fld>
            <a:endParaRPr kumimoji="1" lang="ja-JP" altLang="en-US"/>
          </a:p>
        </p:txBody>
      </p:sp>
      <p:sp>
        <p:nvSpPr>
          <p:cNvPr id="3" name="テキスト ボックス 2">
            <a:extLst>
              <a:ext uri="{FF2B5EF4-FFF2-40B4-BE49-F238E27FC236}">
                <a16:creationId xmlns:a16="http://schemas.microsoft.com/office/drawing/2014/main" id="{6F9681E0-B6FD-9744-ADF1-F29F816B4976}"/>
              </a:ext>
            </a:extLst>
          </p:cNvPr>
          <p:cNvSpPr txBox="1"/>
          <p:nvPr/>
        </p:nvSpPr>
        <p:spPr>
          <a:xfrm>
            <a:off x="1948997" y="1374800"/>
            <a:ext cx="694421" cy="369332"/>
          </a:xfrm>
          <a:prstGeom prst="rect">
            <a:avLst/>
          </a:prstGeom>
          <a:noFill/>
        </p:spPr>
        <p:txBody>
          <a:bodyPr wrap="none" rtlCol="0">
            <a:spAutoFit/>
          </a:bodyPr>
          <a:lstStyle/>
          <a:p>
            <a:r>
              <a:rPr kumimoji="1" lang="en-US" altLang="ja-JP" dirty="0"/>
              <a:t>CPDB</a:t>
            </a:r>
            <a:endParaRPr kumimoji="1" lang="ja-JP" altLang="en-US"/>
          </a:p>
        </p:txBody>
      </p:sp>
      <p:sp>
        <p:nvSpPr>
          <p:cNvPr id="16" name="テキスト ボックス 15">
            <a:extLst>
              <a:ext uri="{FF2B5EF4-FFF2-40B4-BE49-F238E27FC236}">
                <a16:creationId xmlns:a16="http://schemas.microsoft.com/office/drawing/2014/main" id="{05508C1B-66E4-8948-9858-FD383D4694A2}"/>
              </a:ext>
            </a:extLst>
          </p:cNvPr>
          <p:cNvSpPr txBox="1"/>
          <p:nvPr/>
        </p:nvSpPr>
        <p:spPr>
          <a:xfrm>
            <a:off x="2022830" y="4038648"/>
            <a:ext cx="623889" cy="369332"/>
          </a:xfrm>
          <a:prstGeom prst="rect">
            <a:avLst/>
          </a:prstGeom>
          <a:noFill/>
        </p:spPr>
        <p:txBody>
          <a:bodyPr wrap="none" rtlCol="0">
            <a:spAutoFit/>
          </a:bodyPr>
          <a:lstStyle/>
          <a:p>
            <a:r>
              <a:rPr kumimoji="1" lang="en-US" altLang="ja-JP" dirty="0"/>
              <a:t>AIDS</a:t>
            </a:r>
            <a:endParaRPr kumimoji="1" lang="ja-JP" altLang="en-US"/>
          </a:p>
        </p:txBody>
      </p:sp>
      <p:sp>
        <p:nvSpPr>
          <p:cNvPr id="19" name="テキスト ボックス 18">
            <a:extLst>
              <a:ext uri="{FF2B5EF4-FFF2-40B4-BE49-F238E27FC236}">
                <a16:creationId xmlns:a16="http://schemas.microsoft.com/office/drawing/2014/main" id="{C1BE76AB-74D3-434C-BD23-3117624DBEAD}"/>
              </a:ext>
            </a:extLst>
          </p:cNvPr>
          <p:cNvSpPr txBox="1"/>
          <p:nvPr/>
        </p:nvSpPr>
        <p:spPr>
          <a:xfrm>
            <a:off x="5846785" y="1374800"/>
            <a:ext cx="797013" cy="369332"/>
          </a:xfrm>
          <a:prstGeom prst="rect">
            <a:avLst/>
          </a:prstGeom>
          <a:noFill/>
        </p:spPr>
        <p:txBody>
          <a:bodyPr wrap="none" rtlCol="0">
            <a:spAutoFit/>
          </a:bodyPr>
          <a:lstStyle/>
          <a:p>
            <a:r>
              <a:rPr kumimoji="1" lang="en-US" altLang="ja-JP" dirty="0"/>
              <a:t>Mutag</a:t>
            </a:r>
            <a:endParaRPr kumimoji="1" lang="ja-JP" altLang="en-US"/>
          </a:p>
        </p:txBody>
      </p:sp>
      <p:pic>
        <p:nvPicPr>
          <p:cNvPr id="6" name="図 5">
            <a:extLst>
              <a:ext uri="{FF2B5EF4-FFF2-40B4-BE49-F238E27FC236}">
                <a16:creationId xmlns:a16="http://schemas.microsoft.com/office/drawing/2014/main" id="{E121947A-9FF1-2D4C-8338-5F79FCE60127}"/>
              </a:ext>
            </a:extLst>
          </p:cNvPr>
          <p:cNvPicPr>
            <a:picLocks noChangeAspect="1"/>
          </p:cNvPicPr>
          <p:nvPr/>
        </p:nvPicPr>
        <p:blipFill>
          <a:blip r:embed="rId2"/>
          <a:stretch>
            <a:fillRect/>
          </a:stretch>
        </p:blipFill>
        <p:spPr>
          <a:xfrm>
            <a:off x="4726093" y="1744132"/>
            <a:ext cx="3505042" cy="2340000"/>
          </a:xfrm>
          <a:prstGeom prst="rect">
            <a:avLst/>
          </a:prstGeom>
        </p:spPr>
      </p:pic>
      <p:pic>
        <p:nvPicPr>
          <p:cNvPr id="7" name="図 6">
            <a:extLst>
              <a:ext uri="{FF2B5EF4-FFF2-40B4-BE49-F238E27FC236}">
                <a16:creationId xmlns:a16="http://schemas.microsoft.com/office/drawing/2014/main" id="{894D7EEA-9F54-BA49-9D3A-82EB7CBC0B9E}"/>
              </a:ext>
            </a:extLst>
          </p:cNvPr>
          <p:cNvPicPr>
            <a:picLocks noChangeAspect="1"/>
          </p:cNvPicPr>
          <p:nvPr/>
        </p:nvPicPr>
        <p:blipFill>
          <a:blip r:embed="rId3"/>
          <a:stretch>
            <a:fillRect/>
          </a:stretch>
        </p:blipFill>
        <p:spPr>
          <a:xfrm>
            <a:off x="4726093" y="4407980"/>
            <a:ext cx="3446625" cy="2340000"/>
          </a:xfrm>
          <a:prstGeom prst="rect">
            <a:avLst/>
          </a:prstGeom>
        </p:spPr>
      </p:pic>
      <p:pic>
        <p:nvPicPr>
          <p:cNvPr id="8" name="図 7">
            <a:extLst>
              <a:ext uri="{FF2B5EF4-FFF2-40B4-BE49-F238E27FC236}">
                <a16:creationId xmlns:a16="http://schemas.microsoft.com/office/drawing/2014/main" id="{3EDFDCA6-18B2-A046-AE80-C213D195A10F}"/>
              </a:ext>
            </a:extLst>
          </p:cNvPr>
          <p:cNvPicPr>
            <a:picLocks noChangeAspect="1"/>
          </p:cNvPicPr>
          <p:nvPr/>
        </p:nvPicPr>
        <p:blipFill>
          <a:blip r:embed="rId4"/>
          <a:stretch>
            <a:fillRect/>
          </a:stretch>
        </p:blipFill>
        <p:spPr>
          <a:xfrm>
            <a:off x="777009" y="4407980"/>
            <a:ext cx="3512484" cy="2340000"/>
          </a:xfrm>
          <a:prstGeom prst="rect">
            <a:avLst/>
          </a:prstGeom>
        </p:spPr>
      </p:pic>
      <p:pic>
        <p:nvPicPr>
          <p:cNvPr id="10" name="図 9">
            <a:extLst>
              <a:ext uri="{FF2B5EF4-FFF2-40B4-BE49-F238E27FC236}">
                <a16:creationId xmlns:a16="http://schemas.microsoft.com/office/drawing/2014/main" id="{3426A42C-D728-524B-902B-824B567FDC96}"/>
              </a:ext>
            </a:extLst>
          </p:cNvPr>
          <p:cNvPicPr>
            <a:picLocks noChangeAspect="1"/>
          </p:cNvPicPr>
          <p:nvPr/>
        </p:nvPicPr>
        <p:blipFill>
          <a:blip r:embed="rId5"/>
          <a:stretch>
            <a:fillRect/>
          </a:stretch>
        </p:blipFill>
        <p:spPr>
          <a:xfrm>
            <a:off x="777009" y="1744132"/>
            <a:ext cx="3512484" cy="2340000"/>
          </a:xfrm>
          <a:prstGeom prst="rect">
            <a:avLst/>
          </a:prstGeom>
        </p:spPr>
      </p:pic>
    </p:spTree>
    <p:extLst>
      <p:ext uri="{BB962C8B-B14F-4D97-AF65-F5344CB8AC3E}">
        <p14:creationId xmlns:p14="http://schemas.microsoft.com/office/powerpoint/2010/main" val="1452249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dirty="0"/>
              <a:t>(ACC : #node)</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27</a:t>
            </a:fld>
            <a:endParaRPr kumimoji="1" lang="ja-JP" altLang="en-US"/>
          </a:p>
        </p:txBody>
      </p:sp>
      <p:sp>
        <p:nvSpPr>
          <p:cNvPr id="3" name="テキスト ボックス 2">
            <a:extLst>
              <a:ext uri="{FF2B5EF4-FFF2-40B4-BE49-F238E27FC236}">
                <a16:creationId xmlns:a16="http://schemas.microsoft.com/office/drawing/2014/main" id="{6F9681E0-B6FD-9744-ADF1-F29F816B4976}"/>
              </a:ext>
            </a:extLst>
          </p:cNvPr>
          <p:cNvSpPr txBox="1"/>
          <p:nvPr/>
        </p:nvSpPr>
        <p:spPr>
          <a:xfrm>
            <a:off x="1948997" y="1374800"/>
            <a:ext cx="694421" cy="369332"/>
          </a:xfrm>
          <a:prstGeom prst="rect">
            <a:avLst/>
          </a:prstGeom>
          <a:noFill/>
        </p:spPr>
        <p:txBody>
          <a:bodyPr wrap="none" rtlCol="0">
            <a:spAutoFit/>
          </a:bodyPr>
          <a:lstStyle/>
          <a:p>
            <a:r>
              <a:rPr kumimoji="1" lang="en-US" altLang="ja-JP" dirty="0"/>
              <a:t>CPDB</a:t>
            </a:r>
            <a:endParaRPr kumimoji="1" lang="ja-JP" altLang="en-US"/>
          </a:p>
        </p:txBody>
      </p:sp>
      <p:sp>
        <p:nvSpPr>
          <p:cNvPr id="19" name="テキスト ボックス 18">
            <a:extLst>
              <a:ext uri="{FF2B5EF4-FFF2-40B4-BE49-F238E27FC236}">
                <a16:creationId xmlns:a16="http://schemas.microsoft.com/office/drawing/2014/main" id="{C1BE76AB-74D3-434C-BD23-3117624DBEAD}"/>
              </a:ext>
            </a:extLst>
          </p:cNvPr>
          <p:cNvSpPr txBox="1"/>
          <p:nvPr/>
        </p:nvSpPr>
        <p:spPr>
          <a:xfrm>
            <a:off x="5846785" y="1374800"/>
            <a:ext cx="797013" cy="369775"/>
          </a:xfrm>
          <a:prstGeom prst="rect">
            <a:avLst/>
          </a:prstGeom>
          <a:noFill/>
        </p:spPr>
        <p:txBody>
          <a:bodyPr wrap="none" rtlCol="0">
            <a:spAutoFit/>
          </a:bodyPr>
          <a:lstStyle/>
          <a:p>
            <a:r>
              <a:rPr kumimoji="1" lang="en-US" altLang="ja-JP" dirty="0"/>
              <a:t>Mutag</a:t>
            </a:r>
            <a:endParaRPr kumimoji="1" lang="ja-JP" altLang="en-US"/>
          </a:p>
        </p:txBody>
      </p:sp>
      <p:sp>
        <p:nvSpPr>
          <p:cNvPr id="16" name="テキスト ボックス 15">
            <a:extLst>
              <a:ext uri="{FF2B5EF4-FFF2-40B4-BE49-F238E27FC236}">
                <a16:creationId xmlns:a16="http://schemas.microsoft.com/office/drawing/2014/main" id="{05508C1B-66E4-8948-9858-FD383D4694A2}"/>
              </a:ext>
            </a:extLst>
          </p:cNvPr>
          <p:cNvSpPr txBox="1"/>
          <p:nvPr/>
        </p:nvSpPr>
        <p:spPr>
          <a:xfrm>
            <a:off x="2022830" y="4038648"/>
            <a:ext cx="623889" cy="369332"/>
          </a:xfrm>
          <a:prstGeom prst="rect">
            <a:avLst/>
          </a:prstGeom>
          <a:noFill/>
        </p:spPr>
        <p:txBody>
          <a:bodyPr wrap="none" rtlCol="0">
            <a:spAutoFit/>
          </a:bodyPr>
          <a:lstStyle/>
          <a:p>
            <a:r>
              <a:rPr kumimoji="1" lang="en-US" altLang="ja-JP" dirty="0"/>
              <a:t>AIDS</a:t>
            </a:r>
            <a:endParaRPr kumimoji="1" lang="ja-JP" altLang="en-US"/>
          </a:p>
        </p:txBody>
      </p:sp>
      <p:sp>
        <p:nvSpPr>
          <p:cNvPr id="11" name="テキスト ボックス 10">
            <a:extLst>
              <a:ext uri="{FF2B5EF4-FFF2-40B4-BE49-F238E27FC236}">
                <a16:creationId xmlns:a16="http://schemas.microsoft.com/office/drawing/2014/main" id="{31F6D859-E4FC-654D-B38B-5BAD105D3517}"/>
              </a:ext>
            </a:extLst>
          </p:cNvPr>
          <p:cNvSpPr txBox="1"/>
          <p:nvPr/>
        </p:nvSpPr>
        <p:spPr>
          <a:xfrm>
            <a:off x="5971820" y="4094098"/>
            <a:ext cx="546945" cy="369069"/>
          </a:xfrm>
          <a:prstGeom prst="rect">
            <a:avLst/>
          </a:prstGeom>
          <a:noFill/>
        </p:spPr>
        <p:txBody>
          <a:bodyPr wrap="none" rtlCol="0">
            <a:spAutoFit/>
          </a:bodyPr>
          <a:lstStyle/>
          <a:p>
            <a:r>
              <a:rPr kumimoji="1" lang="en-US" altLang="ja-JP" dirty="0"/>
              <a:t>CAS</a:t>
            </a:r>
            <a:endParaRPr kumimoji="1" lang="ja-JP" altLang="en-US"/>
          </a:p>
        </p:txBody>
      </p:sp>
      <p:pic>
        <p:nvPicPr>
          <p:cNvPr id="5" name="図 4">
            <a:extLst>
              <a:ext uri="{FF2B5EF4-FFF2-40B4-BE49-F238E27FC236}">
                <a16:creationId xmlns:a16="http://schemas.microsoft.com/office/drawing/2014/main" id="{EB4A7AAC-7337-5D4F-A13B-39480664F243}"/>
              </a:ext>
            </a:extLst>
          </p:cNvPr>
          <p:cNvPicPr>
            <a:picLocks noChangeAspect="1"/>
          </p:cNvPicPr>
          <p:nvPr/>
        </p:nvPicPr>
        <p:blipFill>
          <a:blip r:embed="rId2"/>
          <a:stretch>
            <a:fillRect/>
          </a:stretch>
        </p:blipFill>
        <p:spPr>
          <a:xfrm>
            <a:off x="4716497" y="1744132"/>
            <a:ext cx="3482905" cy="2340000"/>
          </a:xfrm>
          <a:prstGeom prst="rect">
            <a:avLst/>
          </a:prstGeom>
        </p:spPr>
      </p:pic>
      <p:pic>
        <p:nvPicPr>
          <p:cNvPr id="9" name="図 8">
            <a:extLst>
              <a:ext uri="{FF2B5EF4-FFF2-40B4-BE49-F238E27FC236}">
                <a16:creationId xmlns:a16="http://schemas.microsoft.com/office/drawing/2014/main" id="{67D8D6F2-152C-FA4A-AF55-A851B418FA43}"/>
              </a:ext>
            </a:extLst>
          </p:cNvPr>
          <p:cNvPicPr>
            <a:picLocks noChangeAspect="1"/>
          </p:cNvPicPr>
          <p:nvPr/>
        </p:nvPicPr>
        <p:blipFill>
          <a:blip r:embed="rId3"/>
          <a:stretch>
            <a:fillRect/>
          </a:stretch>
        </p:blipFill>
        <p:spPr>
          <a:xfrm>
            <a:off x="4716497" y="4407980"/>
            <a:ext cx="3446625" cy="2340000"/>
          </a:xfrm>
          <a:prstGeom prst="rect">
            <a:avLst/>
          </a:prstGeom>
        </p:spPr>
      </p:pic>
      <p:pic>
        <p:nvPicPr>
          <p:cNvPr id="13" name="図 12">
            <a:extLst>
              <a:ext uri="{FF2B5EF4-FFF2-40B4-BE49-F238E27FC236}">
                <a16:creationId xmlns:a16="http://schemas.microsoft.com/office/drawing/2014/main" id="{EDB31B3B-82FD-B846-BEF0-B7AF90F53FF9}"/>
              </a:ext>
            </a:extLst>
          </p:cNvPr>
          <p:cNvPicPr>
            <a:picLocks noChangeAspect="1"/>
          </p:cNvPicPr>
          <p:nvPr/>
        </p:nvPicPr>
        <p:blipFill>
          <a:blip r:embed="rId4"/>
          <a:stretch>
            <a:fillRect/>
          </a:stretch>
        </p:blipFill>
        <p:spPr>
          <a:xfrm>
            <a:off x="773389" y="4407980"/>
            <a:ext cx="3512484" cy="2340000"/>
          </a:xfrm>
          <a:prstGeom prst="rect">
            <a:avLst/>
          </a:prstGeom>
        </p:spPr>
      </p:pic>
      <p:pic>
        <p:nvPicPr>
          <p:cNvPr id="14" name="図 13">
            <a:extLst>
              <a:ext uri="{FF2B5EF4-FFF2-40B4-BE49-F238E27FC236}">
                <a16:creationId xmlns:a16="http://schemas.microsoft.com/office/drawing/2014/main" id="{679867BC-4C38-D44A-9B83-2DE8AE4DC019}"/>
              </a:ext>
            </a:extLst>
          </p:cNvPr>
          <p:cNvPicPr>
            <a:picLocks noChangeAspect="1"/>
          </p:cNvPicPr>
          <p:nvPr/>
        </p:nvPicPr>
        <p:blipFill>
          <a:blip r:embed="rId5"/>
          <a:stretch>
            <a:fillRect/>
          </a:stretch>
        </p:blipFill>
        <p:spPr>
          <a:xfrm>
            <a:off x="773389" y="1744132"/>
            <a:ext cx="3512484" cy="2340000"/>
          </a:xfrm>
          <a:prstGeom prst="rect">
            <a:avLst/>
          </a:prstGeom>
        </p:spPr>
      </p:pic>
    </p:spTree>
    <p:extLst>
      <p:ext uri="{BB962C8B-B14F-4D97-AF65-F5344CB8AC3E}">
        <p14:creationId xmlns:p14="http://schemas.microsoft.com/office/powerpoint/2010/main" val="3131740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7304F7-210F-0348-AAE2-3E6F4B2570CF}"/>
              </a:ext>
            </a:extLst>
          </p:cNvPr>
          <p:cNvSpPr>
            <a:spLocks noGrp="1"/>
          </p:cNvSpPr>
          <p:nvPr>
            <p:ph type="title"/>
          </p:nvPr>
        </p:nvSpPr>
        <p:spPr/>
        <p:txBody>
          <a:bodyPr/>
          <a:lstStyle/>
          <a:p>
            <a:r>
              <a:rPr kumimoji="1" lang="ja-JP" altLang="en-US"/>
              <a:t>実験２</a:t>
            </a:r>
            <a:r>
              <a:rPr lang="en-US" altLang="ja-JP" dirty="0"/>
              <a:t>(ACC : time[s])</a:t>
            </a:r>
            <a:endParaRPr kumimoji="1" lang="ja-JP" altLang="en-US"/>
          </a:p>
        </p:txBody>
      </p:sp>
      <p:sp>
        <p:nvSpPr>
          <p:cNvPr id="4" name="スライド番号プレースホルダー 3">
            <a:extLst>
              <a:ext uri="{FF2B5EF4-FFF2-40B4-BE49-F238E27FC236}">
                <a16:creationId xmlns:a16="http://schemas.microsoft.com/office/drawing/2014/main" id="{F4E0F5DD-9B2D-D648-B412-62B8359753B3}"/>
              </a:ext>
            </a:extLst>
          </p:cNvPr>
          <p:cNvSpPr>
            <a:spLocks noGrp="1"/>
          </p:cNvSpPr>
          <p:nvPr>
            <p:ph type="sldNum" sz="quarter" idx="12"/>
          </p:nvPr>
        </p:nvSpPr>
        <p:spPr/>
        <p:txBody>
          <a:bodyPr/>
          <a:lstStyle/>
          <a:p>
            <a:fld id="{C43D2B4F-7C46-054A-9107-F4F43BECA26E}" type="slidenum">
              <a:rPr kumimoji="1" lang="ja-JP" altLang="en-US" smtClean="0"/>
              <a:pPr/>
              <a:t>28</a:t>
            </a:fld>
            <a:endParaRPr kumimoji="1" lang="ja-JP" altLang="en-US"/>
          </a:p>
        </p:txBody>
      </p:sp>
      <p:sp>
        <p:nvSpPr>
          <p:cNvPr id="3" name="テキスト ボックス 2">
            <a:extLst>
              <a:ext uri="{FF2B5EF4-FFF2-40B4-BE49-F238E27FC236}">
                <a16:creationId xmlns:a16="http://schemas.microsoft.com/office/drawing/2014/main" id="{6F9681E0-B6FD-9744-ADF1-F29F816B4976}"/>
              </a:ext>
            </a:extLst>
          </p:cNvPr>
          <p:cNvSpPr txBox="1"/>
          <p:nvPr/>
        </p:nvSpPr>
        <p:spPr>
          <a:xfrm>
            <a:off x="1948997" y="1374800"/>
            <a:ext cx="694421" cy="369332"/>
          </a:xfrm>
          <a:prstGeom prst="rect">
            <a:avLst/>
          </a:prstGeom>
          <a:noFill/>
        </p:spPr>
        <p:txBody>
          <a:bodyPr wrap="none" rtlCol="0">
            <a:spAutoFit/>
          </a:bodyPr>
          <a:lstStyle/>
          <a:p>
            <a:r>
              <a:rPr kumimoji="1" lang="en-US" altLang="ja-JP" dirty="0"/>
              <a:t>CPDB</a:t>
            </a:r>
            <a:endParaRPr kumimoji="1" lang="ja-JP" altLang="en-US"/>
          </a:p>
        </p:txBody>
      </p:sp>
      <p:sp>
        <p:nvSpPr>
          <p:cNvPr id="19" name="テキスト ボックス 18">
            <a:extLst>
              <a:ext uri="{FF2B5EF4-FFF2-40B4-BE49-F238E27FC236}">
                <a16:creationId xmlns:a16="http://schemas.microsoft.com/office/drawing/2014/main" id="{C1BE76AB-74D3-434C-BD23-3117624DBEAD}"/>
              </a:ext>
            </a:extLst>
          </p:cNvPr>
          <p:cNvSpPr txBox="1"/>
          <p:nvPr/>
        </p:nvSpPr>
        <p:spPr>
          <a:xfrm>
            <a:off x="5846785" y="1374800"/>
            <a:ext cx="797013" cy="369775"/>
          </a:xfrm>
          <a:prstGeom prst="rect">
            <a:avLst/>
          </a:prstGeom>
          <a:noFill/>
        </p:spPr>
        <p:txBody>
          <a:bodyPr wrap="none" rtlCol="0">
            <a:spAutoFit/>
          </a:bodyPr>
          <a:lstStyle/>
          <a:p>
            <a:r>
              <a:rPr kumimoji="1" lang="en-US" altLang="ja-JP" dirty="0"/>
              <a:t>Mutag</a:t>
            </a:r>
            <a:endParaRPr kumimoji="1" lang="ja-JP" altLang="en-US"/>
          </a:p>
        </p:txBody>
      </p:sp>
      <p:sp>
        <p:nvSpPr>
          <p:cNvPr id="16" name="テキスト ボックス 15">
            <a:extLst>
              <a:ext uri="{FF2B5EF4-FFF2-40B4-BE49-F238E27FC236}">
                <a16:creationId xmlns:a16="http://schemas.microsoft.com/office/drawing/2014/main" id="{05508C1B-66E4-8948-9858-FD383D4694A2}"/>
              </a:ext>
            </a:extLst>
          </p:cNvPr>
          <p:cNvSpPr txBox="1"/>
          <p:nvPr/>
        </p:nvSpPr>
        <p:spPr>
          <a:xfrm>
            <a:off x="2022830" y="4038648"/>
            <a:ext cx="623889" cy="369332"/>
          </a:xfrm>
          <a:prstGeom prst="rect">
            <a:avLst/>
          </a:prstGeom>
          <a:noFill/>
        </p:spPr>
        <p:txBody>
          <a:bodyPr wrap="none" rtlCol="0">
            <a:spAutoFit/>
          </a:bodyPr>
          <a:lstStyle/>
          <a:p>
            <a:r>
              <a:rPr kumimoji="1" lang="en-US" altLang="ja-JP" dirty="0"/>
              <a:t>AIDS</a:t>
            </a:r>
            <a:endParaRPr kumimoji="1" lang="ja-JP" altLang="en-US"/>
          </a:p>
        </p:txBody>
      </p:sp>
      <p:sp>
        <p:nvSpPr>
          <p:cNvPr id="11" name="テキスト ボックス 10">
            <a:extLst>
              <a:ext uri="{FF2B5EF4-FFF2-40B4-BE49-F238E27FC236}">
                <a16:creationId xmlns:a16="http://schemas.microsoft.com/office/drawing/2014/main" id="{31F6D859-E4FC-654D-B38B-5BAD105D3517}"/>
              </a:ext>
            </a:extLst>
          </p:cNvPr>
          <p:cNvSpPr txBox="1"/>
          <p:nvPr/>
        </p:nvSpPr>
        <p:spPr>
          <a:xfrm>
            <a:off x="5971820" y="4094098"/>
            <a:ext cx="546945" cy="369069"/>
          </a:xfrm>
          <a:prstGeom prst="rect">
            <a:avLst/>
          </a:prstGeom>
          <a:noFill/>
        </p:spPr>
        <p:txBody>
          <a:bodyPr wrap="none" rtlCol="0">
            <a:spAutoFit/>
          </a:bodyPr>
          <a:lstStyle/>
          <a:p>
            <a:r>
              <a:rPr kumimoji="1" lang="en-US" altLang="ja-JP" dirty="0"/>
              <a:t>CAS</a:t>
            </a:r>
            <a:endParaRPr kumimoji="1" lang="ja-JP" altLang="en-US"/>
          </a:p>
        </p:txBody>
      </p:sp>
      <p:pic>
        <p:nvPicPr>
          <p:cNvPr id="6" name="図 5">
            <a:extLst>
              <a:ext uri="{FF2B5EF4-FFF2-40B4-BE49-F238E27FC236}">
                <a16:creationId xmlns:a16="http://schemas.microsoft.com/office/drawing/2014/main" id="{0CAA9DCB-6995-7643-9639-9D896E164FD1}"/>
              </a:ext>
            </a:extLst>
          </p:cNvPr>
          <p:cNvPicPr>
            <a:picLocks noChangeAspect="1"/>
          </p:cNvPicPr>
          <p:nvPr/>
        </p:nvPicPr>
        <p:blipFill>
          <a:blip r:embed="rId2"/>
          <a:stretch>
            <a:fillRect/>
          </a:stretch>
        </p:blipFill>
        <p:spPr>
          <a:xfrm>
            <a:off x="773389" y="1744132"/>
            <a:ext cx="3717708" cy="2340000"/>
          </a:xfrm>
          <a:prstGeom prst="rect">
            <a:avLst/>
          </a:prstGeom>
        </p:spPr>
      </p:pic>
      <p:pic>
        <p:nvPicPr>
          <p:cNvPr id="7" name="図 6">
            <a:extLst>
              <a:ext uri="{FF2B5EF4-FFF2-40B4-BE49-F238E27FC236}">
                <a16:creationId xmlns:a16="http://schemas.microsoft.com/office/drawing/2014/main" id="{616C8B5E-9C71-4147-8210-FA1C73429413}"/>
              </a:ext>
            </a:extLst>
          </p:cNvPr>
          <p:cNvPicPr>
            <a:picLocks noChangeAspect="1"/>
          </p:cNvPicPr>
          <p:nvPr/>
        </p:nvPicPr>
        <p:blipFill>
          <a:blip r:embed="rId3"/>
          <a:stretch>
            <a:fillRect/>
          </a:stretch>
        </p:blipFill>
        <p:spPr>
          <a:xfrm>
            <a:off x="773389" y="4407980"/>
            <a:ext cx="3717708" cy="2340000"/>
          </a:xfrm>
          <a:prstGeom prst="rect">
            <a:avLst/>
          </a:prstGeom>
        </p:spPr>
      </p:pic>
      <p:pic>
        <p:nvPicPr>
          <p:cNvPr id="8" name="図 7">
            <a:extLst>
              <a:ext uri="{FF2B5EF4-FFF2-40B4-BE49-F238E27FC236}">
                <a16:creationId xmlns:a16="http://schemas.microsoft.com/office/drawing/2014/main" id="{ECE7D8DA-AAAE-7E4A-AF58-A516031495DB}"/>
              </a:ext>
            </a:extLst>
          </p:cNvPr>
          <p:cNvPicPr>
            <a:picLocks noChangeAspect="1"/>
          </p:cNvPicPr>
          <p:nvPr/>
        </p:nvPicPr>
        <p:blipFill>
          <a:blip r:embed="rId4"/>
          <a:stretch>
            <a:fillRect/>
          </a:stretch>
        </p:blipFill>
        <p:spPr>
          <a:xfrm>
            <a:off x="4572000" y="1744132"/>
            <a:ext cx="3838469" cy="2340000"/>
          </a:xfrm>
          <a:prstGeom prst="rect">
            <a:avLst/>
          </a:prstGeom>
        </p:spPr>
      </p:pic>
      <p:pic>
        <p:nvPicPr>
          <p:cNvPr id="10" name="図 9">
            <a:extLst>
              <a:ext uri="{FF2B5EF4-FFF2-40B4-BE49-F238E27FC236}">
                <a16:creationId xmlns:a16="http://schemas.microsoft.com/office/drawing/2014/main" id="{50A21E60-5BDD-3B42-BE70-B7AFDA4D3C0C}"/>
              </a:ext>
            </a:extLst>
          </p:cNvPr>
          <p:cNvPicPr>
            <a:picLocks noChangeAspect="1"/>
          </p:cNvPicPr>
          <p:nvPr/>
        </p:nvPicPr>
        <p:blipFill>
          <a:blip r:embed="rId5"/>
          <a:stretch>
            <a:fillRect/>
          </a:stretch>
        </p:blipFill>
        <p:spPr>
          <a:xfrm>
            <a:off x="4572000" y="4407980"/>
            <a:ext cx="3580909" cy="2340000"/>
          </a:xfrm>
          <a:prstGeom prst="rect">
            <a:avLst/>
          </a:prstGeom>
        </p:spPr>
      </p:pic>
    </p:spTree>
    <p:extLst>
      <p:ext uri="{BB962C8B-B14F-4D97-AF65-F5344CB8AC3E}">
        <p14:creationId xmlns:p14="http://schemas.microsoft.com/office/powerpoint/2010/main" val="178766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80E7B-2598-5F44-8017-19D76B2789AC}"/>
              </a:ext>
            </a:extLst>
          </p:cNvPr>
          <p:cNvSpPr>
            <a:spLocks noGrp="1"/>
          </p:cNvSpPr>
          <p:nvPr>
            <p:ph type="title"/>
          </p:nvPr>
        </p:nvSpPr>
        <p:spPr/>
        <p:txBody>
          <a:bodyPr/>
          <a:lstStyle/>
          <a:p>
            <a:r>
              <a:rPr kumimoji="1" lang="ja-JP" altLang="en-US"/>
              <a:t>グラフ分類</a:t>
            </a:r>
            <a:r>
              <a:rPr lang="ja-JP" altLang="en-US"/>
              <a:t>・</a:t>
            </a:r>
            <a:r>
              <a:rPr kumimoji="1" lang="ja-JP" altLang="en-US"/>
              <a:t>回帰問題</a:t>
            </a:r>
          </a:p>
        </p:txBody>
      </p:sp>
      <p:sp>
        <p:nvSpPr>
          <p:cNvPr id="4" name="スライド番号プレースホルダー 3">
            <a:extLst>
              <a:ext uri="{FF2B5EF4-FFF2-40B4-BE49-F238E27FC236}">
                <a16:creationId xmlns:a16="http://schemas.microsoft.com/office/drawing/2014/main" id="{00D67931-6E48-824F-B8EB-C535F62E5095}"/>
              </a:ext>
            </a:extLst>
          </p:cNvPr>
          <p:cNvSpPr>
            <a:spLocks noGrp="1"/>
          </p:cNvSpPr>
          <p:nvPr>
            <p:ph type="sldNum" sz="quarter" idx="12"/>
          </p:nvPr>
        </p:nvSpPr>
        <p:spPr/>
        <p:txBody>
          <a:bodyPr/>
          <a:lstStyle/>
          <a:p>
            <a:fld id="{0B0F6EF2-8B45-3E48-94A8-22A14BE77981}" type="slidenum">
              <a:rPr kumimoji="1" lang="ja-JP" altLang="en-US" smtClean="0"/>
              <a:t>2</a:t>
            </a:fld>
            <a:endParaRPr kumimoji="1" lang="ja-JP" altLang="en-US"/>
          </a:p>
        </p:txBody>
      </p:sp>
      <p:pic>
        <p:nvPicPr>
          <p:cNvPr id="5" name="コンテンツ プレースホルダー 5">
            <a:extLst>
              <a:ext uri="{FF2B5EF4-FFF2-40B4-BE49-F238E27FC236}">
                <a16:creationId xmlns:a16="http://schemas.microsoft.com/office/drawing/2014/main" id="{F5941BB3-8C8E-B146-B956-D3B4A226E1A1}"/>
              </a:ext>
            </a:extLst>
          </p:cNvPr>
          <p:cNvPicPr>
            <a:picLocks noChangeAspect="1"/>
          </p:cNvPicPr>
          <p:nvPr/>
        </p:nvPicPr>
        <p:blipFill>
          <a:blip r:embed="rId2"/>
          <a:stretch>
            <a:fillRect/>
          </a:stretch>
        </p:blipFill>
        <p:spPr>
          <a:xfrm>
            <a:off x="2178963" y="1978702"/>
            <a:ext cx="4910951" cy="1321457"/>
          </a:xfrm>
          <a:prstGeom prst="rect">
            <a:avLst/>
          </a:prstGeom>
        </p:spPr>
      </p:pic>
      <p:pic>
        <p:nvPicPr>
          <p:cNvPr id="6" name="図 5">
            <a:extLst>
              <a:ext uri="{FF2B5EF4-FFF2-40B4-BE49-F238E27FC236}">
                <a16:creationId xmlns:a16="http://schemas.microsoft.com/office/drawing/2014/main" id="{CDD53425-82F6-8947-AD1F-7B2EE03FB959}"/>
              </a:ext>
            </a:extLst>
          </p:cNvPr>
          <p:cNvPicPr>
            <a:picLocks noChangeAspect="1"/>
          </p:cNvPicPr>
          <p:nvPr/>
        </p:nvPicPr>
        <p:blipFill>
          <a:blip r:embed="rId3"/>
          <a:stretch>
            <a:fillRect/>
          </a:stretch>
        </p:blipFill>
        <p:spPr>
          <a:xfrm>
            <a:off x="2178963" y="5336258"/>
            <a:ext cx="4910951" cy="688188"/>
          </a:xfrm>
          <a:prstGeom prst="rect">
            <a:avLst/>
          </a:prstGeom>
        </p:spPr>
      </p:pic>
      <p:sp>
        <p:nvSpPr>
          <p:cNvPr id="7" name="下矢印 6">
            <a:extLst>
              <a:ext uri="{FF2B5EF4-FFF2-40B4-BE49-F238E27FC236}">
                <a16:creationId xmlns:a16="http://schemas.microsoft.com/office/drawing/2014/main" id="{D5A12B22-AE03-7A4A-9F0B-CDDD8672F358}"/>
              </a:ext>
            </a:extLst>
          </p:cNvPr>
          <p:cNvSpPr/>
          <p:nvPr/>
        </p:nvSpPr>
        <p:spPr>
          <a:xfrm>
            <a:off x="4515169" y="3416946"/>
            <a:ext cx="250962" cy="342451"/>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BFE58FA-E772-E54B-9B15-EE555EDBC3B7}"/>
                  </a:ext>
                </a:extLst>
              </p:cNvPr>
              <p:cNvSpPr txBox="1"/>
              <p:nvPr/>
            </p:nvSpPr>
            <p:spPr>
              <a:xfrm>
                <a:off x="4080440" y="3876184"/>
                <a:ext cx="1107996" cy="830997"/>
              </a:xfrm>
              <a:prstGeom prst="rect">
                <a:avLst/>
              </a:prstGeom>
              <a:noFill/>
              <a:ln w="19050">
                <a:solidFill>
                  <a:schemeClr val="tx1"/>
                </a:solidFill>
              </a:ln>
            </p:spPr>
            <p:txBody>
              <a:bodyPr wrap="square" rtlCol="0">
                <a:spAutoFit/>
              </a:bodyPr>
              <a:lstStyle/>
              <a:p>
                <a:pPr algn="ctr"/>
                <a:r>
                  <a:rPr kumimoji="1" lang="ja-JP" altLang="en-US" sz="2400"/>
                  <a:t>予測器</a:t>
                </a:r>
                <a:endParaRPr kumimoji="1" lang="en-US" altLang="ja-JP" sz="2400" dirty="0"/>
              </a:p>
              <a:p>
                <a:pPr algn="ct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𝑓</m:t>
                      </m:r>
                    </m:oMath>
                  </m:oMathPara>
                </a14:m>
                <a:endParaRPr kumimoji="1" lang="en-US" altLang="ja-JP" sz="2400" dirty="0"/>
              </a:p>
            </p:txBody>
          </p:sp>
        </mc:Choice>
        <mc:Fallback xmlns="">
          <p:sp>
            <p:nvSpPr>
              <p:cNvPr id="8" name="テキスト ボックス 7">
                <a:extLst>
                  <a:ext uri="{FF2B5EF4-FFF2-40B4-BE49-F238E27FC236}">
                    <a16:creationId xmlns:a16="http://schemas.microsoft.com/office/drawing/2014/main" id="{9BFE58FA-E772-E54B-9B15-EE555EDBC3B7}"/>
                  </a:ext>
                </a:extLst>
              </p:cNvPr>
              <p:cNvSpPr txBox="1">
                <a:spLocks noRot="1" noChangeAspect="1" noMove="1" noResize="1" noEditPoints="1" noAdjustHandles="1" noChangeArrowheads="1" noChangeShapeType="1" noTextEdit="1"/>
              </p:cNvSpPr>
              <p:nvPr/>
            </p:nvSpPr>
            <p:spPr>
              <a:xfrm>
                <a:off x="4080440" y="3876184"/>
                <a:ext cx="1107996" cy="830997"/>
              </a:xfrm>
              <a:prstGeom prst="rect">
                <a:avLst/>
              </a:prstGeom>
              <a:blipFill>
                <a:blip r:embed="rId4"/>
                <a:stretch>
                  <a:fillRect l="-6593" t="-2899" r="-5495" b="-4348"/>
                </a:stretch>
              </a:blipFill>
              <a:ln w="19050">
                <a:solidFill>
                  <a:schemeClr val="tx1"/>
                </a:solidFill>
              </a:ln>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570B558-D19B-884B-98A4-AC40B24B4B11}"/>
              </a:ext>
            </a:extLst>
          </p:cNvPr>
          <p:cNvSpPr txBox="1"/>
          <p:nvPr/>
        </p:nvSpPr>
        <p:spPr>
          <a:xfrm>
            <a:off x="690435" y="1455482"/>
            <a:ext cx="2847254" cy="461665"/>
          </a:xfrm>
          <a:prstGeom prst="rect">
            <a:avLst/>
          </a:prstGeom>
          <a:noFill/>
        </p:spPr>
        <p:txBody>
          <a:bodyPr wrap="none" rtlCol="0">
            <a:spAutoFit/>
          </a:bodyPr>
          <a:lstStyle/>
          <a:p>
            <a:r>
              <a:rPr kumimoji="1" lang="en-US" altLang="ja-JP" sz="2400" dirty="0"/>
              <a:t>Input:</a:t>
            </a:r>
            <a:r>
              <a:rPr kumimoji="1" lang="ja-JP" altLang="en-US" sz="2400"/>
              <a:t> グラフデータ</a:t>
            </a:r>
          </a:p>
        </p:txBody>
      </p:sp>
      <p:sp>
        <p:nvSpPr>
          <p:cNvPr id="11" name="テキスト ボックス 10">
            <a:extLst>
              <a:ext uri="{FF2B5EF4-FFF2-40B4-BE49-F238E27FC236}">
                <a16:creationId xmlns:a16="http://schemas.microsoft.com/office/drawing/2014/main" id="{BAD74965-9F2B-7946-96E6-A3AFB36E1972}"/>
              </a:ext>
            </a:extLst>
          </p:cNvPr>
          <p:cNvSpPr txBox="1"/>
          <p:nvPr/>
        </p:nvSpPr>
        <p:spPr>
          <a:xfrm>
            <a:off x="690435" y="4834837"/>
            <a:ext cx="3076483" cy="461665"/>
          </a:xfrm>
          <a:prstGeom prst="rect">
            <a:avLst/>
          </a:prstGeom>
          <a:noFill/>
        </p:spPr>
        <p:txBody>
          <a:bodyPr wrap="none" rtlCol="0">
            <a:spAutoFit/>
          </a:bodyPr>
          <a:lstStyle/>
          <a:p>
            <a:r>
              <a:rPr kumimoji="1" lang="en-US" altLang="ja-JP" sz="2400" dirty="0"/>
              <a:t>Output:</a:t>
            </a:r>
            <a:r>
              <a:rPr kumimoji="1" lang="ja-JP" altLang="en-US" sz="2400"/>
              <a:t> グラフの性質</a:t>
            </a:r>
          </a:p>
        </p:txBody>
      </p:sp>
      <p:sp>
        <p:nvSpPr>
          <p:cNvPr id="3" name="テキスト ボックス 2">
            <a:extLst>
              <a:ext uri="{FF2B5EF4-FFF2-40B4-BE49-F238E27FC236}">
                <a16:creationId xmlns:a16="http://schemas.microsoft.com/office/drawing/2014/main" id="{E1B9163C-2EE8-9A45-B4C3-C3C0B03833F3}"/>
              </a:ext>
            </a:extLst>
          </p:cNvPr>
          <p:cNvSpPr txBox="1"/>
          <p:nvPr/>
        </p:nvSpPr>
        <p:spPr>
          <a:xfrm>
            <a:off x="3103249" y="6132520"/>
            <a:ext cx="3062377" cy="400110"/>
          </a:xfrm>
          <a:prstGeom prst="rect">
            <a:avLst/>
          </a:prstGeom>
          <a:noFill/>
        </p:spPr>
        <p:txBody>
          <a:bodyPr wrap="none" rtlCol="0">
            <a:spAutoFit/>
          </a:bodyPr>
          <a:lstStyle/>
          <a:p>
            <a:r>
              <a:rPr kumimoji="1" lang="ja-JP" altLang="en-US" sz="2000"/>
              <a:t>活性の有無、物性値</a:t>
            </a:r>
            <a:r>
              <a:rPr kumimoji="1" lang="en-US" altLang="ja-JP" sz="2000" dirty="0"/>
              <a:t> etc...</a:t>
            </a:r>
            <a:endParaRPr kumimoji="1" lang="ja-JP" altLang="en-US" sz="2000"/>
          </a:p>
        </p:txBody>
      </p:sp>
      <p:sp>
        <p:nvSpPr>
          <p:cNvPr id="12" name="下矢印 11">
            <a:extLst>
              <a:ext uri="{FF2B5EF4-FFF2-40B4-BE49-F238E27FC236}">
                <a16:creationId xmlns:a16="http://schemas.microsoft.com/office/drawing/2014/main" id="{29CDE9DB-D79C-BD43-BDD1-683EA49FFB55}"/>
              </a:ext>
            </a:extLst>
          </p:cNvPr>
          <p:cNvSpPr/>
          <p:nvPr/>
        </p:nvSpPr>
        <p:spPr>
          <a:xfrm>
            <a:off x="4508956" y="4823968"/>
            <a:ext cx="250962" cy="342451"/>
          </a:xfrm>
          <a:prstGeom prst="down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212321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32ED33-B55B-5343-AEAC-7DB65359DCF1}"/>
              </a:ext>
            </a:extLst>
          </p:cNvPr>
          <p:cNvSpPr>
            <a:spLocks noGrp="1"/>
          </p:cNvSpPr>
          <p:nvPr>
            <p:ph type="title"/>
          </p:nvPr>
        </p:nvSpPr>
        <p:spPr/>
        <p:txBody>
          <a:bodyPr/>
          <a:lstStyle/>
          <a:p>
            <a:r>
              <a:rPr lang="ja-JP" altLang="en-US"/>
              <a:t>下限値の計算</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1B43F57-6DA9-6342-BCBD-13A0DA7F1661}"/>
                  </a:ext>
                </a:extLst>
              </p:cNvPr>
              <p:cNvSpPr>
                <a:spLocks noGrp="1"/>
              </p:cNvSpPr>
              <p:nvPr>
                <p:ph idx="1"/>
              </p:nvPr>
            </p:nvSpPr>
            <p:spPr/>
            <p:txBody>
              <a:bodyPr>
                <a:normAutofit/>
              </a:bodyPr>
              <a:lstStyle/>
              <a:p>
                <a:pPr marL="0" lvl="0" indent="0">
                  <a:lnSpc>
                    <a:spcPct val="100000"/>
                  </a:lnSpc>
                  <a:spcBef>
                    <a:spcPts val="0"/>
                  </a:spcBef>
                  <a:buNone/>
                  <a:defRPr/>
                </a:pPr>
                <a:r>
                  <a:rPr lang="ja-JP" altLang="en-US" dirty="0">
                    <a:solidFill>
                      <a:prstClr val="black"/>
                    </a:solidFill>
                    <a:latin typeface="+mn-ea"/>
                  </a:rPr>
                  <a:t>探索木の</a:t>
                </a:r>
                <a:r>
                  <a:rPr lang="ja-JP" altLang="en-US">
                    <a:solidFill>
                      <a:prstClr val="black"/>
                    </a:solidFill>
                    <a:latin typeface="+mn-ea"/>
                  </a:rPr>
                  <a:t>特徴：子孫 </a:t>
                </a:r>
                <a:r>
                  <a:rPr lang="en-US" altLang="ja-JP" dirty="0">
                    <a:solidFill>
                      <a:prstClr val="black"/>
                    </a:solidFill>
                    <a:latin typeface="+mn-ea"/>
                  </a:rPr>
                  <a:t>(</a:t>
                </a:r>
                <a14:m>
                  <m:oMath xmlns:m="http://schemas.openxmlformats.org/officeDocument/2006/math">
                    <m:r>
                      <a:rPr lang="en-US" altLang="ja-JP" b="0" i="1" smtClean="0">
                        <a:solidFill>
                          <a:prstClr val="black"/>
                        </a:solidFill>
                        <a:latin typeface="Cambria Math" panose="02040503050406030204" pitchFamily="18" charset="0"/>
                      </a:rPr>
                      <m:t>𝑔</m:t>
                    </m:r>
                    <m:r>
                      <a:rPr lang="en-US" altLang="ja-JP" b="0" i="1" smtClean="0">
                        <a:solidFill>
                          <a:prstClr val="black"/>
                        </a:solidFill>
                        <a:latin typeface="Cambria Math" panose="02040503050406030204" pitchFamily="18" charset="0"/>
                      </a:rPr>
                      <m:t>′</m:t>
                    </m:r>
                  </m:oMath>
                </a14:m>
                <a:r>
                  <a:rPr lang="en-US" altLang="ja-JP" dirty="0">
                    <a:solidFill>
                      <a:prstClr val="black"/>
                    </a:solidFill>
                    <a:latin typeface="+mn-ea"/>
                  </a:rPr>
                  <a:t>) </a:t>
                </a:r>
                <a:r>
                  <a:rPr lang="ja-JP" altLang="en-US" dirty="0">
                    <a:solidFill>
                      <a:prstClr val="black"/>
                    </a:solidFill>
                    <a:latin typeface="+mn-ea"/>
                  </a:rPr>
                  <a:t>は</a:t>
                </a:r>
                <a:r>
                  <a:rPr lang="ja-JP" altLang="en-US">
                    <a:solidFill>
                      <a:prstClr val="black"/>
                    </a:solidFill>
                    <a:latin typeface="+mn-ea"/>
                  </a:rPr>
                  <a:t>親 </a:t>
                </a:r>
                <a:r>
                  <a:rPr lang="en-US" altLang="ja-JP" dirty="0">
                    <a:solidFill>
                      <a:prstClr val="black"/>
                    </a:solidFill>
                    <a:latin typeface="+mn-ea"/>
                  </a:rPr>
                  <a:t>(</a:t>
                </a:r>
                <a14:m>
                  <m:oMath xmlns:m="http://schemas.openxmlformats.org/officeDocument/2006/math">
                    <m:r>
                      <a:rPr lang="en-US" altLang="ja-JP" b="0" i="1" smtClean="0">
                        <a:solidFill>
                          <a:prstClr val="black"/>
                        </a:solidFill>
                        <a:latin typeface="Cambria Math" panose="02040503050406030204" pitchFamily="18" charset="0"/>
                      </a:rPr>
                      <m:t>𝑔</m:t>
                    </m:r>
                  </m:oMath>
                </a14:m>
                <a:r>
                  <a:rPr lang="en-US" altLang="ja-JP" dirty="0">
                    <a:solidFill>
                      <a:prstClr val="black"/>
                    </a:solidFill>
                    <a:latin typeface="+mn-ea"/>
                  </a:rPr>
                  <a:t>) </a:t>
                </a:r>
                <a:r>
                  <a:rPr lang="ja-JP" altLang="en-US" dirty="0">
                    <a:solidFill>
                      <a:prstClr val="black"/>
                    </a:solidFill>
                    <a:latin typeface="+mn-ea"/>
                  </a:rPr>
                  <a:t>の</a:t>
                </a:r>
                <a:r>
                  <a:rPr lang="ja-JP" altLang="en-US">
                    <a:solidFill>
                      <a:prstClr val="black"/>
                    </a:solidFill>
                    <a:latin typeface="+mn-ea"/>
                  </a:rPr>
                  <a:t>拡大グラフ</a:t>
                </a:r>
                <a:endParaRPr lang="en-US" altLang="ja-JP" dirty="0">
                  <a:solidFill>
                    <a:prstClr val="black"/>
                  </a:solidFill>
                  <a:latin typeface="+mn-ea"/>
                </a:endParaRPr>
              </a:p>
              <a:p>
                <a:pPr marL="0" lvl="0" indent="0">
                  <a:lnSpc>
                    <a:spcPct val="100000"/>
                  </a:lnSpc>
                  <a:spcBef>
                    <a:spcPts val="0"/>
                  </a:spcBef>
                  <a:buNone/>
                  <a:defRPr/>
                </a:pPr>
                <a:endParaRPr lang="en-US" altLang="ja-JP" sz="800" dirty="0">
                  <a:solidFill>
                    <a:prstClr val="black"/>
                  </a:solidFill>
                  <a:latin typeface="+mn-ea"/>
                </a:endParaRPr>
              </a:p>
              <a:p>
                <a:pPr marL="0" lvl="0" indent="0">
                  <a:lnSpc>
                    <a:spcPct val="100000"/>
                  </a:lnSpc>
                  <a:spcBef>
                    <a:spcPts val="0"/>
                  </a:spcBef>
                  <a:buNone/>
                  <a:defRPr/>
                </a:pPr>
                <a14:m>
                  <m:oMathPara xmlns:m="http://schemas.openxmlformats.org/officeDocument/2006/math">
                    <m:oMathParaPr>
                      <m:jc m:val="centerGroup"/>
                    </m:oMathParaPr>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b="0" i="1">
                              <a:solidFill>
                                <a:prstClr val="black"/>
                              </a:solidFill>
                              <a:latin typeface="Cambria Math" panose="02040503050406030204" pitchFamily="18" charset="0"/>
                            </a:rPr>
                            <m:t>𝐺</m:t>
                          </m:r>
                        </m:e>
                        <m:sub>
                          <m:r>
                            <a:rPr lang="en-US" altLang="ja-JP" b="0" i="1">
                              <a:solidFill>
                                <a:prstClr val="black"/>
                              </a:solidFill>
                              <a:latin typeface="Cambria Math" panose="02040503050406030204" pitchFamily="18" charset="0"/>
                            </a:rPr>
                            <m:t>𝑖</m:t>
                          </m:r>
                        </m:sub>
                      </m:sSub>
                      <m:r>
                        <a:rPr lang="en-US" altLang="ja-JP" b="0" i="1">
                          <a:solidFill>
                            <a:prstClr val="black"/>
                          </a:solidFill>
                          <a:latin typeface="Cambria Math" panose="02040503050406030204" pitchFamily="18" charset="0"/>
                        </a:rPr>
                        <m:t> ⊉ </m:t>
                      </m:r>
                      <m:sSub>
                        <m:sSubPr>
                          <m:ctrlPr>
                            <a:rPr lang="en-US" altLang="ja-JP" i="1">
                              <a:solidFill>
                                <a:prstClr val="black"/>
                              </a:solidFill>
                              <a:latin typeface="Cambria Math" panose="02040503050406030204" pitchFamily="18" charset="0"/>
                            </a:rPr>
                          </m:ctrlPr>
                        </m:sSubPr>
                        <m:e>
                          <m:r>
                            <a:rPr lang="en-US" altLang="ja-JP" b="0" i="1" smtClean="0">
                              <a:solidFill>
                                <a:prstClr val="black"/>
                              </a:solidFill>
                              <a:latin typeface="Cambria Math" panose="02040503050406030204" pitchFamily="18" charset="0"/>
                            </a:rPr>
                            <m:t>𝑔</m:t>
                          </m:r>
                        </m:e>
                        <m:sub>
                          <m:r>
                            <a:rPr lang="en-US" altLang="ja-JP" b="0" i="1">
                              <a:solidFill>
                                <a:prstClr val="black"/>
                              </a:solidFill>
                              <a:latin typeface="Cambria Math" panose="02040503050406030204" pitchFamily="18" charset="0"/>
                            </a:rPr>
                            <m:t> </m:t>
                          </m:r>
                        </m:sub>
                      </m:sSub>
                      <m:r>
                        <a:rPr lang="en-US" altLang="ja-JP" b="0" i="1">
                          <a:solidFill>
                            <a:prstClr val="black"/>
                          </a:solidFill>
                          <a:latin typeface="Cambria Math" panose="02040503050406030204" pitchFamily="18" charset="0"/>
                        </a:rPr>
                        <m:t> ⇒ </m:t>
                      </m:r>
                      <m:sSub>
                        <m:sSubPr>
                          <m:ctrlPr>
                            <a:rPr lang="en-US" altLang="ja-JP" i="1">
                              <a:solidFill>
                                <a:prstClr val="black"/>
                              </a:solidFill>
                              <a:latin typeface="Cambria Math" panose="02040503050406030204" pitchFamily="18" charset="0"/>
                            </a:rPr>
                          </m:ctrlPr>
                        </m:sSubPr>
                        <m:e>
                          <m:r>
                            <a:rPr lang="en-US" altLang="ja-JP" b="0" i="1">
                              <a:solidFill>
                                <a:prstClr val="black"/>
                              </a:solidFill>
                              <a:latin typeface="Cambria Math" panose="02040503050406030204" pitchFamily="18" charset="0"/>
                            </a:rPr>
                            <m:t>𝐺</m:t>
                          </m:r>
                        </m:e>
                        <m:sub>
                          <m:r>
                            <a:rPr lang="en-US" altLang="ja-JP" b="0" i="1">
                              <a:solidFill>
                                <a:prstClr val="black"/>
                              </a:solidFill>
                              <a:latin typeface="Cambria Math" panose="02040503050406030204" pitchFamily="18" charset="0"/>
                            </a:rPr>
                            <m:t>𝑖</m:t>
                          </m:r>
                        </m:sub>
                      </m:sSub>
                      <m:r>
                        <a:rPr lang="en-US" altLang="ja-JP" b="0" i="1">
                          <a:solidFill>
                            <a:prstClr val="black"/>
                          </a:solidFill>
                          <a:latin typeface="Cambria Math" panose="02040503050406030204" pitchFamily="18" charset="0"/>
                        </a:rPr>
                        <m:t> ⊉ </m:t>
                      </m:r>
                      <m:sSup>
                        <m:sSupPr>
                          <m:ctrlPr>
                            <a:rPr lang="en-US" altLang="ja-JP" i="1">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𝑔</m:t>
                          </m:r>
                        </m:e>
                        <m:sup>
                          <m:r>
                            <a:rPr lang="en-US" altLang="ja-JP" b="0" i="1">
                              <a:solidFill>
                                <a:prstClr val="black"/>
                              </a:solidFill>
                              <a:latin typeface="Cambria Math" panose="02040503050406030204" pitchFamily="18" charset="0"/>
                            </a:rPr>
                            <m:t>′</m:t>
                          </m:r>
                        </m:sup>
                      </m:sSup>
                      <m:r>
                        <a:rPr lang="en-US" altLang="ja-JP" b="0" i="1">
                          <a:solidFill>
                            <a:prstClr val="black"/>
                          </a:solidFill>
                          <a:latin typeface="Cambria Math" panose="02040503050406030204" pitchFamily="18" charset="0"/>
                        </a:rPr>
                        <m:t> , </m:t>
                      </m:r>
                      <m:sSup>
                        <m:sSupPr>
                          <m:ctrlPr>
                            <a:rPr lang="en-US" altLang="ja-JP" i="1">
                              <a:solidFill>
                                <a:prstClr val="black"/>
                              </a:solidFill>
                              <a:latin typeface="Cambria Math" panose="02040503050406030204" pitchFamily="18" charset="0"/>
                            </a:rPr>
                          </m:ctrlPr>
                        </m:sSupPr>
                        <m:e>
                          <m:r>
                            <a:rPr lang="en-US" altLang="ja-JP" b="0" i="1" smtClean="0">
                              <a:solidFill>
                                <a:prstClr val="black"/>
                              </a:solidFill>
                              <a:latin typeface="Cambria Math" panose="02040503050406030204" pitchFamily="18" charset="0"/>
                            </a:rPr>
                            <m:t>𝑔</m:t>
                          </m:r>
                        </m:e>
                        <m:sup>
                          <m:r>
                            <a:rPr lang="en-US" altLang="ja-JP" b="0" i="1">
                              <a:solidFill>
                                <a:prstClr val="black"/>
                              </a:solidFill>
                              <a:latin typeface="Cambria Math" panose="02040503050406030204" pitchFamily="18" charset="0"/>
                            </a:rPr>
                            <m:t>′</m:t>
                          </m:r>
                        </m:sup>
                      </m:sSup>
                      <m:r>
                        <a:rPr lang="en-US" altLang="ja-JP" b="0" i="1">
                          <a:solidFill>
                            <a:prstClr val="black"/>
                          </a:solidFill>
                          <a:latin typeface="Cambria Math" panose="02040503050406030204" pitchFamily="18" charset="0"/>
                        </a:rPr>
                        <m:t>⊇</m:t>
                      </m:r>
                      <m:r>
                        <a:rPr lang="en-US" altLang="ja-JP" b="0" i="1" smtClean="0">
                          <a:solidFill>
                            <a:prstClr val="black"/>
                          </a:solidFill>
                          <a:latin typeface="Cambria Math" panose="02040503050406030204" pitchFamily="18" charset="0"/>
                        </a:rPr>
                        <m:t>𝑔</m:t>
                      </m:r>
                    </m:oMath>
                  </m:oMathPara>
                </a14:m>
                <a:endParaRPr lang="en-US" altLang="ja-JP" dirty="0">
                  <a:solidFill>
                    <a:prstClr val="black"/>
                  </a:solidFill>
                  <a:latin typeface="+mn-ea"/>
                </a:endParaRPr>
              </a:p>
              <a:p>
                <a:pPr marL="0" lvl="0" indent="0">
                  <a:lnSpc>
                    <a:spcPct val="100000"/>
                  </a:lnSpc>
                  <a:spcBef>
                    <a:spcPts val="0"/>
                  </a:spcBef>
                  <a:buNone/>
                  <a:defRPr/>
                </a:pPr>
                <a:endParaRPr lang="en-US" altLang="ja-JP" sz="800" dirty="0">
                  <a:solidFill>
                    <a:prstClr val="black"/>
                  </a:solidFill>
                  <a:latin typeface="+mn-ea"/>
                </a:endParaRPr>
              </a:p>
              <a:p>
                <a:pPr marL="0" lvl="0" indent="0">
                  <a:lnSpc>
                    <a:spcPct val="100000"/>
                  </a:lnSpc>
                  <a:spcBef>
                    <a:spcPts val="0"/>
                  </a:spcBef>
                  <a:buNone/>
                  <a:defRPr/>
                </a:pPr>
                <a:r>
                  <a:rPr lang="ja-JP" altLang="en-US">
                    <a:solidFill>
                      <a:prstClr val="black"/>
                    </a:solidFill>
                    <a:latin typeface="+mn-ea"/>
                  </a:rPr>
                  <a:t>含むグラフが含まない側に移る方向性</a:t>
                </a:r>
                <a:r>
                  <a:rPr lang="ja-JP" altLang="en-US" dirty="0">
                    <a:solidFill>
                      <a:prstClr val="black"/>
                    </a:solidFill>
                    <a:latin typeface="+mn-ea"/>
                  </a:rPr>
                  <a:t>しかない</a:t>
                </a:r>
                <a:endParaRPr lang="en-US" altLang="ja-JP" dirty="0">
                  <a:solidFill>
                    <a:prstClr val="black"/>
                  </a:solidFill>
                  <a:latin typeface="+mn-ea"/>
                </a:endParaRPr>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D1B43F57-6DA9-6342-BCBD-13A0DA7F1661}"/>
                  </a:ext>
                </a:extLst>
              </p:cNvPr>
              <p:cNvSpPr>
                <a:spLocks noGrp="1" noRot="1" noChangeAspect="1" noMove="1" noResize="1" noEditPoints="1" noAdjustHandles="1" noChangeArrowheads="1" noChangeShapeType="1" noTextEdit="1"/>
              </p:cNvSpPr>
              <p:nvPr>
                <p:ph idx="1"/>
              </p:nvPr>
            </p:nvSpPr>
            <p:spPr>
              <a:blipFill>
                <a:blip r:embed="rId3"/>
                <a:stretch>
                  <a:fillRect l="-1286" t="-84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0E2708E-3FCF-E640-AD1B-6952C3B6C3A7}"/>
              </a:ext>
            </a:extLst>
          </p:cNvPr>
          <p:cNvSpPr>
            <a:spLocks noGrp="1"/>
          </p:cNvSpPr>
          <p:nvPr>
            <p:ph type="sldNum" sz="quarter" idx="12"/>
          </p:nvPr>
        </p:nvSpPr>
        <p:spPr/>
        <p:txBody>
          <a:bodyPr/>
          <a:lstStyle/>
          <a:p>
            <a:fld id="{897C63BB-9CD7-C045-8BD3-368CA4D60FD7}" type="slidenum">
              <a:rPr kumimoji="1" lang="ja-JP" altLang="en-US" smtClean="0"/>
              <a:t>29</a:t>
            </a:fld>
            <a:endParaRPr kumimoji="1" lang="ja-JP" altLang="en-US"/>
          </a:p>
        </p:txBody>
      </p:sp>
      <p:grpSp>
        <p:nvGrpSpPr>
          <p:cNvPr id="32" name="グループ化 31">
            <a:extLst>
              <a:ext uri="{FF2B5EF4-FFF2-40B4-BE49-F238E27FC236}">
                <a16:creationId xmlns:a16="http://schemas.microsoft.com/office/drawing/2014/main" id="{FD31745E-757A-FB4A-BF42-88449DED71B5}"/>
              </a:ext>
            </a:extLst>
          </p:cNvPr>
          <p:cNvGrpSpPr/>
          <p:nvPr/>
        </p:nvGrpSpPr>
        <p:grpSpPr>
          <a:xfrm>
            <a:off x="2499517" y="3146797"/>
            <a:ext cx="4144966" cy="1830414"/>
            <a:chOff x="2474472" y="3476997"/>
            <a:chExt cx="4144966" cy="1830414"/>
          </a:xfrm>
        </p:grpSpPr>
        <p:pic>
          <p:nvPicPr>
            <p:cNvPr id="25" name="図 24">
              <a:extLst>
                <a:ext uri="{FF2B5EF4-FFF2-40B4-BE49-F238E27FC236}">
                  <a16:creationId xmlns:a16="http://schemas.microsoft.com/office/drawing/2014/main" id="{C1AA4C1C-BB5B-884B-A7E2-74841DC17D9C}"/>
                </a:ext>
              </a:extLst>
            </p:cNvPr>
            <p:cNvPicPr>
              <a:picLocks noChangeAspect="1"/>
            </p:cNvPicPr>
            <p:nvPr/>
          </p:nvPicPr>
          <p:blipFill>
            <a:blip r:embed="rId4"/>
            <a:stretch>
              <a:fillRect/>
            </a:stretch>
          </p:blipFill>
          <p:spPr>
            <a:xfrm>
              <a:off x="4297666" y="3512757"/>
              <a:ext cx="520700" cy="266700"/>
            </a:xfrm>
            <a:prstGeom prst="rect">
              <a:avLst/>
            </a:prstGeom>
          </p:spPr>
        </p:pic>
        <p:grpSp>
          <p:nvGrpSpPr>
            <p:cNvPr id="31" name="グループ化 30">
              <a:extLst>
                <a:ext uri="{FF2B5EF4-FFF2-40B4-BE49-F238E27FC236}">
                  <a16:creationId xmlns:a16="http://schemas.microsoft.com/office/drawing/2014/main" id="{C33053A3-3584-3F45-9F72-44F93E3244AB}"/>
                </a:ext>
              </a:extLst>
            </p:cNvPr>
            <p:cNvGrpSpPr/>
            <p:nvPr/>
          </p:nvGrpSpPr>
          <p:grpSpPr>
            <a:xfrm>
              <a:off x="2474472" y="3476997"/>
              <a:ext cx="4144966" cy="1830414"/>
              <a:chOff x="2474472" y="3476997"/>
              <a:chExt cx="4144966" cy="1830414"/>
            </a:xfrm>
          </p:grpSpPr>
          <p:grpSp>
            <p:nvGrpSpPr>
              <p:cNvPr id="5" name="グループ化 4">
                <a:extLst>
                  <a:ext uri="{FF2B5EF4-FFF2-40B4-BE49-F238E27FC236}">
                    <a16:creationId xmlns:a16="http://schemas.microsoft.com/office/drawing/2014/main" id="{7D9DD5AB-06DE-1A48-A592-3C73A6A94321}"/>
                  </a:ext>
                </a:extLst>
              </p:cNvPr>
              <p:cNvGrpSpPr/>
              <p:nvPr/>
            </p:nvGrpSpPr>
            <p:grpSpPr>
              <a:xfrm>
                <a:off x="2474472" y="3476997"/>
                <a:ext cx="4144966" cy="1051260"/>
                <a:chOff x="711500" y="4211457"/>
                <a:chExt cx="3955470" cy="1102203"/>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4FDFC61-E2F4-A540-87AC-48179A37356C}"/>
                        </a:ext>
                      </a:extLst>
                    </p:cNvPr>
                    <p:cNvSpPr txBox="1"/>
                    <p:nvPr/>
                  </p:nvSpPr>
                  <p:spPr>
                    <a:xfrm>
                      <a:off x="711500" y="4665588"/>
                      <a:ext cx="520778" cy="451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sz="2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m:rPr>
                                    <m:sty m:val="p"/>
                                  </m:rPr>
                                  <a:rPr kumimoji="1" lang="en-US" sz="2200" b="0" i="0" u="none" strike="noStrike" kern="1200" cap="none" spc="0" normalizeH="0" baseline="0" noProof="0">
                                    <a:ln>
                                      <a:noFill/>
                                    </a:ln>
                                    <a:solidFill>
                                      <a:schemeClr val="tx1"/>
                                    </a:solidFill>
                                    <a:effectLst/>
                                    <a:uLnTx/>
                                    <a:uFillTx/>
                                    <a:latin typeface="Cambria Math" charset="0"/>
                                    <a:cs typeface="+mn-cs"/>
                                  </a:rPr>
                                  <m:t>G</m:t>
                                </m:r>
                              </m:e>
                              <m:sub>
                                <m:r>
                                  <a:rPr kumimoji="1" lang="en-US" sz="2200" b="0" i="0" u="none" strike="noStrike" kern="1200" cap="none" spc="0" normalizeH="0" baseline="0" noProof="0">
                                    <a:ln>
                                      <a:noFill/>
                                    </a:ln>
                                    <a:solidFill>
                                      <a:schemeClr val="tx1"/>
                                    </a:solidFill>
                                    <a:effectLst/>
                                    <a:uLnTx/>
                                    <a:uFillTx/>
                                    <a:latin typeface="Cambria Math" charset="0"/>
                                    <a:cs typeface="+mn-cs"/>
                                  </a:rPr>
                                  <m:t>1</m:t>
                                </m:r>
                              </m:sub>
                            </m:sSub>
                          </m:oMath>
                        </m:oMathPara>
                      </a14:m>
                      <a:endParaRPr kumimoji="1" lang="en-GB" sz="2200" b="0" i="0" u="none" strike="noStrike" kern="1200" cap="none" spc="0" normalizeH="0" baseline="0" noProof="0" dirty="0">
                        <a:ln>
                          <a:noFill/>
                        </a:ln>
                        <a:solidFill>
                          <a:schemeClr val="tx1"/>
                        </a:solidFill>
                        <a:effectLst/>
                        <a:uLnTx/>
                        <a:uFillTx/>
                        <a:latin typeface="Calibri" panose="020F0502020204030204"/>
                        <a:cs typeface="+mn-cs"/>
                      </a:endParaRPr>
                    </a:p>
                  </p:txBody>
                </p:sp>
              </mc:Choice>
              <mc:Fallback xmlns="">
                <p:sp>
                  <p:nvSpPr>
                    <p:cNvPr id="6" name="テキスト ボックス 5">
                      <a:extLst>
                        <a:ext uri="{FF2B5EF4-FFF2-40B4-BE49-F238E27FC236}">
                          <a16:creationId xmlns:a16="http://schemas.microsoft.com/office/drawing/2014/main" id="{64FDFC61-E2F4-A540-87AC-48179A37356C}"/>
                        </a:ext>
                      </a:extLst>
                    </p:cNvPr>
                    <p:cNvSpPr txBox="1">
                      <a:spLocks noRot="1" noChangeAspect="1" noMove="1" noResize="1" noEditPoints="1" noAdjustHandles="1" noChangeArrowheads="1" noChangeShapeType="1" noTextEdit="1"/>
                    </p:cNvSpPr>
                    <p:nvPr/>
                  </p:nvSpPr>
                  <p:spPr>
                    <a:xfrm>
                      <a:off x="711500" y="4665588"/>
                      <a:ext cx="520778" cy="45176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5031E2E-AAC4-1E42-91BC-9837270B3CE8}"/>
                        </a:ext>
                      </a:extLst>
                    </p:cNvPr>
                    <p:cNvSpPr txBox="1"/>
                    <p:nvPr/>
                  </p:nvSpPr>
                  <p:spPr>
                    <a:xfrm>
                      <a:off x="2987823" y="4665588"/>
                      <a:ext cx="527018" cy="451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sz="2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m:rPr>
                                    <m:sty m:val="p"/>
                                  </m:rPr>
                                  <a:rPr kumimoji="1" lang="en-US" sz="2200" b="0" i="0" u="none" strike="noStrike" kern="1200" cap="none" spc="0" normalizeH="0" baseline="0" noProof="0">
                                    <a:ln>
                                      <a:noFill/>
                                    </a:ln>
                                    <a:solidFill>
                                      <a:schemeClr val="tx1"/>
                                    </a:solidFill>
                                    <a:effectLst/>
                                    <a:uLnTx/>
                                    <a:uFillTx/>
                                    <a:latin typeface="Cambria Math" charset="0"/>
                                    <a:cs typeface="+mn-cs"/>
                                  </a:rPr>
                                  <m:t>G</m:t>
                                </m:r>
                              </m:e>
                              <m:sub>
                                <m:r>
                                  <a:rPr kumimoji="1" lang="en-US" sz="2200" b="0" i="0" u="none" strike="noStrike" kern="1200" cap="none" spc="0" normalizeH="0" baseline="0" noProof="0">
                                    <a:ln>
                                      <a:noFill/>
                                    </a:ln>
                                    <a:solidFill>
                                      <a:schemeClr val="tx1"/>
                                    </a:solidFill>
                                    <a:effectLst/>
                                    <a:uLnTx/>
                                    <a:uFillTx/>
                                    <a:latin typeface="Cambria Math" charset="0"/>
                                    <a:cs typeface="+mn-cs"/>
                                  </a:rPr>
                                  <m:t>2</m:t>
                                </m:r>
                              </m:sub>
                            </m:sSub>
                          </m:oMath>
                        </m:oMathPara>
                      </a14:m>
                      <a:endParaRPr kumimoji="1" lang="en-GB" sz="2200" b="0" i="0" u="none" strike="noStrike" kern="1200" cap="none" spc="0" normalizeH="0" baseline="0" noProof="0" dirty="0">
                        <a:ln>
                          <a:noFill/>
                        </a:ln>
                        <a:solidFill>
                          <a:schemeClr val="tx1"/>
                        </a:solidFill>
                        <a:effectLst/>
                        <a:uLnTx/>
                        <a:uFillTx/>
                        <a:latin typeface="Calibri" panose="020F0502020204030204"/>
                        <a:cs typeface="+mn-cs"/>
                      </a:endParaRPr>
                    </a:p>
                  </p:txBody>
                </p:sp>
              </mc:Choice>
              <mc:Fallback xmlns="">
                <p:sp>
                  <p:nvSpPr>
                    <p:cNvPr id="7" name="テキスト ボックス 6">
                      <a:extLst>
                        <a:ext uri="{FF2B5EF4-FFF2-40B4-BE49-F238E27FC236}">
                          <a16:creationId xmlns:a16="http://schemas.microsoft.com/office/drawing/2014/main" id="{65031E2E-AAC4-1E42-91BC-9837270B3CE8}"/>
                        </a:ext>
                      </a:extLst>
                    </p:cNvPr>
                    <p:cNvSpPr txBox="1">
                      <a:spLocks noRot="1" noChangeAspect="1" noMove="1" noResize="1" noEditPoints="1" noAdjustHandles="1" noChangeArrowheads="1" noChangeShapeType="1" noTextEdit="1"/>
                    </p:cNvSpPr>
                    <p:nvPr/>
                  </p:nvSpPr>
                  <p:spPr>
                    <a:xfrm>
                      <a:off x="2987823" y="4665588"/>
                      <a:ext cx="527018" cy="451766"/>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290EA5B-6D95-144E-BD3D-DBFD8FE4299D}"/>
                        </a:ext>
                      </a:extLst>
                    </p:cNvPr>
                    <p:cNvSpPr txBox="1"/>
                    <p:nvPr/>
                  </p:nvSpPr>
                  <p:spPr>
                    <a:xfrm>
                      <a:off x="1276678" y="4665588"/>
                      <a:ext cx="527018" cy="451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sz="2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m:rPr>
                                    <m:sty m:val="p"/>
                                  </m:rPr>
                                  <a:rPr kumimoji="1" lang="en-US" sz="2200" b="0" i="0" u="none" strike="noStrike" kern="1200" cap="none" spc="0" normalizeH="0" baseline="0" noProof="0">
                                    <a:ln>
                                      <a:noFill/>
                                    </a:ln>
                                    <a:solidFill>
                                      <a:schemeClr val="tx1"/>
                                    </a:solidFill>
                                    <a:effectLst/>
                                    <a:uLnTx/>
                                    <a:uFillTx/>
                                    <a:latin typeface="Cambria Math" charset="0"/>
                                    <a:cs typeface="+mn-cs"/>
                                  </a:rPr>
                                  <m:t>G</m:t>
                                </m:r>
                              </m:e>
                              <m:sub>
                                <m:r>
                                  <a:rPr kumimoji="1" lang="en-US" sz="2200" b="0" i="0" u="none" strike="noStrike" kern="1200" cap="none" spc="0" normalizeH="0" baseline="0" noProof="0">
                                    <a:ln>
                                      <a:noFill/>
                                    </a:ln>
                                    <a:solidFill>
                                      <a:schemeClr val="tx1"/>
                                    </a:solidFill>
                                    <a:effectLst/>
                                    <a:uLnTx/>
                                    <a:uFillTx/>
                                    <a:latin typeface="Cambria Math" charset="0"/>
                                    <a:cs typeface="+mn-cs"/>
                                  </a:rPr>
                                  <m:t>3</m:t>
                                </m:r>
                              </m:sub>
                            </m:sSub>
                          </m:oMath>
                        </m:oMathPara>
                      </a14:m>
                      <a:endParaRPr kumimoji="1" lang="en-GB" sz="2200" b="0" i="0" u="none" strike="noStrike" kern="1200" cap="none" spc="0" normalizeH="0" baseline="0" noProof="0" dirty="0">
                        <a:ln>
                          <a:noFill/>
                        </a:ln>
                        <a:solidFill>
                          <a:schemeClr val="tx1"/>
                        </a:solidFill>
                        <a:effectLst/>
                        <a:uLnTx/>
                        <a:uFillTx/>
                        <a:latin typeface="Calibri" panose="020F0502020204030204"/>
                        <a:cs typeface="+mn-cs"/>
                      </a:endParaRPr>
                    </a:p>
                  </p:txBody>
                </p:sp>
              </mc:Choice>
              <mc:Fallback xmlns="">
                <p:sp>
                  <p:nvSpPr>
                    <p:cNvPr id="8" name="テキスト ボックス 7">
                      <a:extLst>
                        <a:ext uri="{FF2B5EF4-FFF2-40B4-BE49-F238E27FC236}">
                          <a16:creationId xmlns:a16="http://schemas.microsoft.com/office/drawing/2014/main" id="{3290EA5B-6D95-144E-BD3D-DBFD8FE4299D}"/>
                        </a:ext>
                      </a:extLst>
                    </p:cNvPr>
                    <p:cNvSpPr txBox="1">
                      <a:spLocks noRot="1" noChangeAspect="1" noMove="1" noResize="1" noEditPoints="1" noAdjustHandles="1" noChangeArrowheads="1" noChangeShapeType="1" noTextEdit="1"/>
                    </p:cNvSpPr>
                    <p:nvPr/>
                  </p:nvSpPr>
                  <p:spPr>
                    <a:xfrm>
                      <a:off x="1276678" y="4665588"/>
                      <a:ext cx="527018" cy="45176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863898E-2ECD-4743-8FFF-BA32E2AE555D}"/>
                        </a:ext>
                      </a:extLst>
                    </p:cNvPr>
                    <p:cNvSpPr txBox="1"/>
                    <p:nvPr/>
                  </p:nvSpPr>
                  <p:spPr>
                    <a:xfrm>
                      <a:off x="1856480" y="4665588"/>
                      <a:ext cx="527018" cy="451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sz="2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m:rPr>
                                    <m:sty m:val="p"/>
                                  </m:rPr>
                                  <a:rPr kumimoji="1" lang="en-US" sz="2200" b="0" i="0" u="none" strike="noStrike" kern="1200" cap="none" spc="0" normalizeH="0" baseline="0" noProof="0">
                                    <a:ln>
                                      <a:noFill/>
                                    </a:ln>
                                    <a:solidFill>
                                      <a:schemeClr val="tx1"/>
                                    </a:solidFill>
                                    <a:effectLst/>
                                    <a:uLnTx/>
                                    <a:uFillTx/>
                                    <a:latin typeface="Cambria Math" charset="0"/>
                                    <a:cs typeface="+mn-cs"/>
                                  </a:rPr>
                                  <m:t>G</m:t>
                                </m:r>
                              </m:e>
                              <m:sub>
                                <m:r>
                                  <a:rPr kumimoji="1" lang="en-US" sz="2200" b="0" i="0" u="none" strike="noStrike" kern="1200" cap="none" spc="0" normalizeH="0" baseline="0" noProof="0">
                                    <a:ln>
                                      <a:noFill/>
                                    </a:ln>
                                    <a:solidFill>
                                      <a:schemeClr val="tx1"/>
                                    </a:solidFill>
                                    <a:effectLst/>
                                    <a:uLnTx/>
                                    <a:uFillTx/>
                                    <a:latin typeface="Cambria Math" charset="0"/>
                                    <a:cs typeface="+mn-cs"/>
                                  </a:rPr>
                                  <m:t>4</m:t>
                                </m:r>
                              </m:sub>
                            </m:sSub>
                          </m:oMath>
                        </m:oMathPara>
                      </a14:m>
                      <a:endParaRPr kumimoji="1" lang="en-GB" sz="2200" b="0" i="0" u="none" strike="noStrike" kern="1200" cap="none" spc="0" normalizeH="0" baseline="0" noProof="0" dirty="0">
                        <a:ln>
                          <a:noFill/>
                        </a:ln>
                        <a:solidFill>
                          <a:schemeClr val="tx1"/>
                        </a:solidFill>
                        <a:effectLst/>
                        <a:uLnTx/>
                        <a:uFillTx/>
                        <a:latin typeface="Calibri" panose="020F0502020204030204"/>
                        <a:cs typeface="+mn-cs"/>
                      </a:endParaRPr>
                    </a:p>
                  </p:txBody>
                </p:sp>
              </mc:Choice>
              <mc:Fallback xmlns="">
                <p:sp>
                  <p:nvSpPr>
                    <p:cNvPr id="9" name="テキスト ボックス 8">
                      <a:extLst>
                        <a:ext uri="{FF2B5EF4-FFF2-40B4-BE49-F238E27FC236}">
                          <a16:creationId xmlns:a16="http://schemas.microsoft.com/office/drawing/2014/main" id="{2863898E-2ECD-4743-8FFF-BA32E2AE555D}"/>
                        </a:ext>
                      </a:extLst>
                    </p:cNvPr>
                    <p:cNvSpPr txBox="1">
                      <a:spLocks noRot="1" noChangeAspect="1" noMove="1" noResize="1" noEditPoints="1" noAdjustHandles="1" noChangeArrowheads="1" noChangeShapeType="1" noTextEdit="1"/>
                    </p:cNvSpPr>
                    <p:nvPr/>
                  </p:nvSpPr>
                  <p:spPr>
                    <a:xfrm>
                      <a:off x="1856480" y="4665588"/>
                      <a:ext cx="527018" cy="451766"/>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CC0243E-87FC-8E4C-AE92-8671E2BD886E}"/>
                        </a:ext>
                      </a:extLst>
                    </p:cNvPr>
                    <p:cNvSpPr txBox="1"/>
                    <p:nvPr/>
                  </p:nvSpPr>
                  <p:spPr>
                    <a:xfrm>
                      <a:off x="3563888" y="4665588"/>
                      <a:ext cx="527018" cy="451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sz="2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m:rPr>
                                    <m:sty m:val="p"/>
                                  </m:rPr>
                                  <a:rPr kumimoji="1" lang="en-US" sz="2200" b="0" i="0" u="none" strike="noStrike" kern="1200" cap="none" spc="0" normalizeH="0" baseline="0" noProof="0">
                                    <a:ln>
                                      <a:noFill/>
                                    </a:ln>
                                    <a:solidFill>
                                      <a:schemeClr val="tx1"/>
                                    </a:solidFill>
                                    <a:effectLst/>
                                    <a:uLnTx/>
                                    <a:uFillTx/>
                                    <a:latin typeface="Cambria Math" charset="0"/>
                                    <a:cs typeface="+mn-cs"/>
                                  </a:rPr>
                                  <m:t>G</m:t>
                                </m:r>
                              </m:e>
                              <m:sub>
                                <m:r>
                                  <a:rPr kumimoji="1" lang="en-US" sz="2200" b="0" i="0" u="none" strike="noStrike" kern="1200" cap="none" spc="0" normalizeH="0" baseline="0" noProof="0">
                                    <a:ln>
                                      <a:noFill/>
                                    </a:ln>
                                    <a:solidFill>
                                      <a:schemeClr val="tx1"/>
                                    </a:solidFill>
                                    <a:effectLst/>
                                    <a:uLnTx/>
                                    <a:uFillTx/>
                                    <a:latin typeface="Cambria Math" charset="0"/>
                                    <a:cs typeface="+mn-cs"/>
                                  </a:rPr>
                                  <m:t>5</m:t>
                                </m:r>
                              </m:sub>
                            </m:sSub>
                          </m:oMath>
                        </m:oMathPara>
                      </a14:m>
                      <a:endParaRPr kumimoji="1" lang="en-GB" sz="2200" b="0" i="0" u="none" strike="noStrike" kern="1200" cap="none" spc="0" normalizeH="0" baseline="0" noProof="0" dirty="0">
                        <a:ln>
                          <a:noFill/>
                        </a:ln>
                        <a:solidFill>
                          <a:schemeClr val="tx1"/>
                        </a:solidFill>
                        <a:effectLst/>
                        <a:uLnTx/>
                        <a:uFillTx/>
                        <a:latin typeface="Calibri" panose="020F0502020204030204"/>
                        <a:cs typeface="+mn-cs"/>
                      </a:endParaRPr>
                    </a:p>
                  </p:txBody>
                </p:sp>
              </mc:Choice>
              <mc:Fallback xmlns="">
                <p:sp>
                  <p:nvSpPr>
                    <p:cNvPr id="10" name="テキスト ボックス 9">
                      <a:extLst>
                        <a:ext uri="{FF2B5EF4-FFF2-40B4-BE49-F238E27FC236}">
                          <a16:creationId xmlns:a16="http://schemas.microsoft.com/office/drawing/2014/main" id="{1CC0243E-87FC-8E4C-AE92-8671E2BD886E}"/>
                        </a:ext>
                      </a:extLst>
                    </p:cNvPr>
                    <p:cNvSpPr txBox="1">
                      <a:spLocks noRot="1" noChangeAspect="1" noMove="1" noResize="1" noEditPoints="1" noAdjustHandles="1" noChangeArrowheads="1" noChangeShapeType="1" noTextEdit="1"/>
                    </p:cNvSpPr>
                    <p:nvPr/>
                  </p:nvSpPr>
                  <p:spPr>
                    <a:xfrm>
                      <a:off x="3563888" y="4665588"/>
                      <a:ext cx="527018" cy="451766"/>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618D238-A67F-7C40-88CB-6DE0E9E4D93D}"/>
                        </a:ext>
                      </a:extLst>
                    </p:cNvPr>
                    <p:cNvSpPr txBox="1"/>
                    <p:nvPr/>
                  </p:nvSpPr>
                  <p:spPr>
                    <a:xfrm>
                      <a:off x="4139952" y="4665588"/>
                      <a:ext cx="527018" cy="451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sz="2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m:rPr>
                                    <m:sty m:val="p"/>
                                  </m:rPr>
                                  <a:rPr kumimoji="1" lang="en-US" sz="2200" b="0" i="0" u="none" strike="noStrike" kern="1200" cap="none" spc="0" normalizeH="0" baseline="0" noProof="0">
                                    <a:ln>
                                      <a:noFill/>
                                    </a:ln>
                                    <a:solidFill>
                                      <a:schemeClr val="tx1"/>
                                    </a:solidFill>
                                    <a:effectLst/>
                                    <a:uLnTx/>
                                    <a:uFillTx/>
                                    <a:latin typeface="Cambria Math" charset="0"/>
                                    <a:cs typeface="+mn-cs"/>
                                  </a:rPr>
                                  <m:t>G</m:t>
                                </m:r>
                              </m:e>
                              <m:sub>
                                <m:r>
                                  <a:rPr kumimoji="1" lang="en-US" sz="2200" b="0" i="0" u="none" strike="noStrike" kern="1200" cap="none" spc="0" normalizeH="0" baseline="0" noProof="0">
                                    <a:ln>
                                      <a:noFill/>
                                    </a:ln>
                                    <a:solidFill>
                                      <a:schemeClr val="tx1"/>
                                    </a:solidFill>
                                    <a:effectLst/>
                                    <a:uLnTx/>
                                    <a:uFillTx/>
                                    <a:latin typeface="Cambria Math" charset="0"/>
                                    <a:cs typeface="+mn-cs"/>
                                  </a:rPr>
                                  <m:t>6</m:t>
                                </m:r>
                              </m:sub>
                            </m:sSub>
                          </m:oMath>
                        </m:oMathPara>
                      </a14:m>
                      <a:endParaRPr kumimoji="1" lang="en-GB" sz="2200" b="0" i="0" u="none" strike="noStrike" kern="1200" cap="none" spc="0" normalizeH="0" baseline="0" noProof="0" dirty="0">
                        <a:ln>
                          <a:noFill/>
                        </a:ln>
                        <a:solidFill>
                          <a:schemeClr val="tx1"/>
                        </a:solidFill>
                        <a:effectLst/>
                        <a:uLnTx/>
                        <a:uFillTx/>
                        <a:latin typeface="Calibri" panose="020F0502020204030204"/>
                        <a:cs typeface="+mn-cs"/>
                      </a:endParaRPr>
                    </a:p>
                  </p:txBody>
                </p:sp>
              </mc:Choice>
              <mc:Fallback xmlns="">
                <p:sp>
                  <p:nvSpPr>
                    <p:cNvPr id="11" name="テキスト ボックス 10">
                      <a:extLst>
                        <a:ext uri="{FF2B5EF4-FFF2-40B4-BE49-F238E27FC236}">
                          <a16:creationId xmlns:a16="http://schemas.microsoft.com/office/drawing/2014/main" id="{4618D238-A67F-7C40-88CB-6DE0E9E4D93D}"/>
                        </a:ext>
                      </a:extLst>
                    </p:cNvPr>
                    <p:cNvSpPr txBox="1">
                      <a:spLocks noRot="1" noChangeAspect="1" noMove="1" noResize="1" noEditPoints="1" noAdjustHandles="1" noChangeArrowheads="1" noChangeShapeType="1" noTextEdit="1"/>
                    </p:cNvSpPr>
                    <p:nvPr/>
                  </p:nvSpPr>
                  <p:spPr>
                    <a:xfrm>
                      <a:off x="4139952" y="4665588"/>
                      <a:ext cx="527018" cy="451766"/>
                    </a:xfrm>
                    <a:prstGeom prst="rect">
                      <a:avLst/>
                    </a:prstGeom>
                    <a:blipFill>
                      <a:blip r:embed="rId10"/>
                      <a:stretch>
                        <a:fillRect/>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1890DA29-E30B-4F4A-984C-6E1B696B7D8C}"/>
                    </a:ext>
                  </a:extLst>
                </p:cNvPr>
                <p:cNvCxnSpPr/>
                <p:nvPr/>
              </p:nvCxnSpPr>
              <p:spPr bwMode="auto">
                <a:xfrm>
                  <a:off x="2699792" y="4521572"/>
                  <a:ext cx="0" cy="79208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テキスト ボックス 13">
                  <a:extLst>
                    <a:ext uri="{FF2B5EF4-FFF2-40B4-BE49-F238E27FC236}">
                      <a16:creationId xmlns:a16="http://schemas.microsoft.com/office/drawing/2014/main" id="{1F2867B1-381C-304E-A6BE-3F10D3F29D9E}"/>
                    </a:ext>
                  </a:extLst>
                </p:cNvPr>
                <p:cNvSpPr txBox="1"/>
                <p:nvPr/>
              </p:nvSpPr>
              <p:spPr>
                <a:xfrm>
                  <a:off x="1318808" y="4211457"/>
                  <a:ext cx="969666" cy="3872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Calibri" panose="020F0502020204030204"/>
                      <a:ea typeface="ＭＳ Ｐゴシック" panose="020B0600070205080204" pitchFamily="34" charset="-128"/>
                    </a:rPr>
                    <a:t>含む</a:t>
                  </a:r>
                  <a:r>
                    <a:rPr kumimoji="1" lang="ja-JP" altLang="en-US"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　←</a:t>
                  </a:r>
                  <a:endParaRPr kumimoji="1" lang="en-GB" i="0" u="none" strike="noStrike" kern="1200" cap="none" spc="0" normalizeH="0" baseline="0" noProof="0" dirty="0">
                    <a:ln>
                      <a:noFill/>
                    </a:ln>
                    <a:effectLst/>
                    <a:uLnTx/>
                    <a:uFillTx/>
                    <a:latin typeface="Calibri" panose="020F0502020204030204"/>
                    <a:cs typeface="+mn-cs"/>
                  </a:endParaRPr>
                </a:p>
              </p:txBody>
            </p:sp>
            <p:sp>
              <p:nvSpPr>
                <p:cNvPr id="15" name="テキスト ボックス 14">
                  <a:extLst>
                    <a:ext uri="{FF2B5EF4-FFF2-40B4-BE49-F238E27FC236}">
                      <a16:creationId xmlns:a16="http://schemas.microsoft.com/office/drawing/2014/main" id="{3729AD70-1BA9-CD4E-A10D-FFE531D137A7}"/>
                    </a:ext>
                  </a:extLst>
                </p:cNvPr>
                <p:cNvSpPr txBox="1"/>
                <p:nvPr/>
              </p:nvSpPr>
              <p:spPr>
                <a:xfrm>
                  <a:off x="3040325" y="4211457"/>
                  <a:ext cx="1496763" cy="3872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  →</a:t>
                  </a:r>
                  <a:r>
                    <a:rPr kumimoji="1" lang="ja-JP" altLang="en-US" b="0" i="0" u="none" strike="noStrike" kern="1200" cap="none" spc="0" normalizeH="0" baseline="0" noProof="0">
                      <a:ln>
                        <a:noFill/>
                      </a:ln>
                      <a:effectLst/>
                      <a:uLnTx/>
                      <a:uFillTx/>
                      <a:latin typeface="Calibri" panose="020F0502020204030204"/>
                      <a:ea typeface="ＭＳ Ｐゴシック" panose="020B0600070205080204" pitchFamily="34" charset="-128"/>
                      <a:cs typeface="+mn-cs"/>
                    </a:rPr>
                    <a:t>　</a:t>
                  </a:r>
                  <a:r>
                    <a:rPr kumimoji="1" lang="ja-JP" altLang="en-US">
                      <a:latin typeface="Calibri" panose="020F0502020204030204"/>
                      <a:ea typeface="ＭＳ Ｐゴシック" panose="020B0600070205080204" pitchFamily="34" charset="-128"/>
                    </a:rPr>
                    <a:t>含まない</a:t>
                  </a:r>
                  <a:endParaRPr kumimoji="1" lang="en-GB" b="0" i="0" u="none" strike="noStrike" kern="1200" cap="none" spc="0" normalizeH="0" baseline="0" noProof="0" dirty="0">
                    <a:ln>
                      <a:noFill/>
                    </a:ln>
                    <a:effectLst/>
                    <a:uLnTx/>
                    <a:uFillTx/>
                    <a:latin typeface="Calibri" panose="020F0502020204030204"/>
                    <a:cs typeface="+mn-cs"/>
                  </a:endParaRPr>
                </a:p>
              </p:txBody>
            </p:sp>
          </p:grpSp>
          <p:sp>
            <p:nvSpPr>
              <p:cNvPr id="22" name="U ターン矢印 21">
                <a:extLst>
                  <a:ext uri="{FF2B5EF4-FFF2-40B4-BE49-F238E27FC236}">
                    <a16:creationId xmlns:a16="http://schemas.microsoft.com/office/drawing/2014/main" id="{54E1803B-8AF4-784D-9639-20C3ABC9DA9C}"/>
                  </a:ext>
                </a:extLst>
              </p:cNvPr>
              <p:cNvSpPr/>
              <p:nvPr/>
            </p:nvSpPr>
            <p:spPr>
              <a:xfrm rot="10800000" flipH="1">
                <a:off x="3916115" y="4575710"/>
                <a:ext cx="1283801" cy="369332"/>
              </a:xfrm>
              <a:prstGeom prst="uturnArrow">
                <a:avLst>
                  <a:gd name="adj1" fmla="val 12973"/>
                  <a:gd name="adj2" fmla="val 25000"/>
                  <a:gd name="adj3" fmla="val 42764"/>
                  <a:gd name="adj4" fmla="val 57236"/>
                  <a:gd name="adj5" fmla="val 100000"/>
                </a:avLst>
              </a:prstGeom>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29" name="図 28">
                <a:extLst>
                  <a:ext uri="{FF2B5EF4-FFF2-40B4-BE49-F238E27FC236}">
                    <a16:creationId xmlns:a16="http://schemas.microsoft.com/office/drawing/2014/main" id="{1BAEFE87-3EAC-924A-B0BC-0BD069642D18}"/>
                  </a:ext>
                </a:extLst>
              </p:cNvPr>
              <p:cNvPicPr>
                <a:picLocks noChangeAspect="1"/>
              </p:cNvPicPr>
              <p:nvPr/>
            </p:nvPicPr>
            <p:blipFill>
              <a:blip r:embed="rId11"/>
              <a:stretch>
                <a:fillRect/>
              </a:stretch>
            </p:blipFill>
            <p:spPr>
              <a:xfrm flipV="1">
                <a:off x="3862503" y="5052046"/>
                <a:ext cx="716267" cy="255365"/>
              </a:xfrm>
              <a:prstGeom prst="rect">
                <a:avLst/>
              </a:prstGeom>
            </p:spPr>
          </p:pic>
          <p:pic>
            <p:nvPicPr>
              <p:cNvPr id="30" name="図 29">
                <a:extLst>
                  <a:ext uri="{FF2B5EF4-FFF2-40B4-BE49-F238E27FC236}">
                    <a16:creationId xmlns:a16="http://schemas.microsoft.com/office/drawing/2014/main" id="{0DDFB43D-6B97-874D-977A-3B0A8C60D6D9}"/>
                  </a:ext>
                </a:extLst>
              </p:cNvPr>
              <p:cNvPicPr>
                <a:picLocks noChangeAspect="1"/>
              </p:cNvPicPr>
              <p:nvPr/>
            </p:nvPicPr>
            <p:blipFill>
              <a:blip r:embed="rId12"/>
              <a:stretch>
                <a:fillRect/>
              </a:stretch>
            </p:blipFill>
            <p:spPr>
              <a:xfrm flipV="1">
                <a:off x="4578770" y="5109746"/>
                <a:ext cx="804292" cy="197665"/>
              </a:xfrm>
              <a:prstGeom prst="rect">
                <a:avLst/>
              </a:prstGeom>
            </p:spPr>
          </p:pic>
        </p:grpSp>
      </p:grpSp>
      <p:sp>
        <p:nvSpPr>
          <p:cNvPr id="34" name="テキスト ボックス 33">
            <a:extLst>
              <a:ext uri="{FF2B5EF4-FFF2-40B4-BE49-F238E27FC236}">
                <a16:creationId xmlns:a16="http://schemas.microsoft.com/office/drawing/2014/main" id="{118E4676-E5D6-9C45-8306-A44041ECB39C}"/>
              </a:ext>
            </a:extLst>
          </p:cNvPr>
          <p:cNvSpPr txBox="1"/>
          <p:nvPr/>
        </p:nvSpPr>
        <p:spPr>
          <a:xfrm>
            <a:off x="643520" y="5465367"/>
            <a:ext cx="7879080" cy="830997"/>
          </a:xfrm>
          <a:prstGeom prst="rect">
            <a:avLst/>
          </a:prstGeom>
          <a:noFill/>
        </p:spPr>
        <p:txBody>
          <a:bodyPr wrap="none" rtlCol="0">
            <a:spAutoFit/>
          </a:bodyPr>
          <a:lstStyle/>
          <a:p>
            <a:r>
              <a:rPr kumimoji="1" lang="ja-JP" altLang="en-US" sz="2400"/>
              <a:t>任意のグラフの組み合わせを含まない側へ移したときの</a:t>
            </a:r>
            <a:endParaRPr kumimoji="1" lang="en-US" altLang="ja-JP" sz="2400" dirty="0"/>
          </a:p>
          <a:p>
            <a:r>
              <a:rPr kumimoji="1" lang="ja-JP" altLang="en-US" sz="2400"/>
              <a:t>不純度を全て計算すれば下限値が求まる</a:t>
            </a:r>
            <a:endParaRPr kumimoji="1" lang="en-US" altLang="ja-JP" sz="2400" dirty="0"/>
          </a:p>
        </p:txBody>
      </p:sp>
    </p:spTree>
    <p:extLst>
      <p:ext uri="{BB962C8B-B14F-4D97-AF65-F5344CB8AC3E}">
        <p14:creationId xmlns:p14="http://schemas.microsoft.com/office/powerpoint/2010/main" val="1637717515"/>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32ED33-B55B-5343-AEAC-7DB65359DCF1}"/>
              </a:ext>
            </a:extLst>
          </p:cNvPr>
          <p:cNvSpPr>
            <a:spLocks noGrp="1"/>
          </p:cNvSpPr>
          <p:nvPr>
            <p:ph type="title"/>
          </p:nvPr>
        </p:nvSpPr>
        <p:spPr/>
        <p:txBody>
          <a:bodyPr/>
          <a:lstStyle/>
          <a:p>
            <a:r>
              <a:rPr lang="ja-JP" altLang="en-US"/>
              <a:t>下限値の計算</a:t>
            </a:r>
            <a:endParaRPr kumimoji="1" lang="ja-JP" altLang="en-US"/>
          </a:p>
        </p:txBody>
      </p:sp>
      <p:sp>
        <p:nvSpPr>
          <p:cNvPr id="4" name="スライド番号プレースホルダー 3">
            <a:extLst>
              <a:ext uri="{FF2B5EF4-FFF2-40B4-BE49-F238E27FC236}">
                <a16:creationId xmlns:a16="http://schemas.microsoft.com/office/drawing/2014/main" id="{00E2708E-3FCF-E640-AD1B-6952C3B6C3A7}"/>
              </a:ext>
            </a:extLst>
          </p:cNvPr>
          <p:cNvSpPr>
            <a:spLocks noGrp="1"/>
          </p:cNvSpPr>
          <p:nvPr>
            <p:ph type="sldNum" sz="quarter" idx="12"/>
          </p:nvPr>
        </p:nvSpPr>
        <p:spPr/>
        <p:txBody>
          <a:bodyPr/>
          <a:lstStyle/>
          <a:p>
            <a:fld id="{897C63BB-9CD7-C045-8BD3-368CA4D60FD7}" type="slidenum">
              <a:rPr kumimoji="1" lang="ja-JP" altLang="en-US" smtClean="0"/>
              <a:t>30</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AC0F746-016B-F742-91C6-B5BD0FB5E198}"/>
                  </a:ext>
                </a:extLst>
              </p:cNvPr>
              <p:cNvSpPr txBox="1"/>
              <p:nvPr/>
            </p:nvSpPr>
            <p:spPr>
              <a:xfrm>
                <a:off x="252663" y="1937124"/>
                <a:ext cx="8681864" cy="1063625"/>
              </a:xfrm>
              <a:prstGeom prst="rect">
                <a:avLst/>
              </a:prstGeom>
              <a:noFill/>
            </p:spPr>
            <p:txBody>
              <a:bodyPr wrap="none" rtlCol="0">
                <a:spAutoFit/>
              </a:bodyPr>
              <a:lstStyle/>
              <a:p>
                <a:r>
                  <a:rPr kumimoji="1" lang="en-US" altLang="ja-JP" sz="2400" b="0" dirty="0"/>
                  <a:t> </a:t>
                </a:r>
                <a14:m>
                  <m:oMath xmlns:m="http://schemas.openxmlformats.org/officeDocument/2006/math">
                    <m:r>
                      <a:rPr kumimoji="1" lang="en-US" altLang="ja-JP" sz="2400" b="0" i="1" smtClean="0">
                        <a:latin typeface="Cambria Math" panose="02040503050406030204" pitchFamily="18" charset="0"/>
                      </a:rPr>
                      <m:t>𝑇𝑆𝑆</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𝐷</m:t>
                            </m:r>
                          </m:e>
                          <m:sub>
                            <m:r>
                              <a:rPr kumimoji="1" lang="en-US" altLang="ja-JP" sz="2400" b="0" i="1" smtClean="0">
                                <a:latin typeface="Cambria Math" panose="02040503050406030204" pitchFamily="18" charset="0"/>
                              </a:rPr>
                              <m:t>0</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e>
                        </m:d>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𝑇𝑆𝑆</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𝐷</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𝑔</m:t>
                            </m:r>
                          </m:e>
                        </m:d>
                      </m:e>
                    </m:d>
                  </m:oMath>
                </a14:m>
                <a:endParaRPr kumimoji="1" lang="en-US" altLang="ja-JP" sz="2400" b="0" i="1" dirty="0">
                  <a:latin typeface="Cambria Math" panose="02040503050406030204" pitchFamily="18" charset="0"/>
                </a:endParaRPr>
              </a:p>
              <a:p>
                <a:endParaRPr kumimoji="1" lang="en-US" altLang="ja-JP" sz="800" b="0" i="1" dirty="0">
                  <a:latin typeface="Cambria Math" panose="02040503050406030204" pitchFamily="18" charset="0"/>
                </a:endParaRPr>
              </a:p>
              <a:p>
                <a:r>
                  <a:rPr kumimoji="1" lang="en-US" altLang="ja-JP" sz="2400" b="0" dirty="0"/>
                  <a:t>                    </a:t>
                </a:r>
                <a14:m>
                  <m:oMath xmlns:m="http://schemas.openxmlformats.org/officeDocument/2006/math">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limLow>
                          <m:limLowPr>
                            <m:ctrlPr>
                              <a:rPr kumimoji="1" lang="en-US" altLang="ja-JP" sz="2400" b="0" i="1" smtClean="0">
                                <a:latin typeface="Cambria Math" panose="02040503050406030204" pitchFamily="18" charset="0"/>
                              </a:rPr>
                            </m:ctrlPr>
                          </m:limLowPr>
                          <m:e>
                            <m:r>
                              <m:rPr>
                                <m:sty m:val="p"/>
                              </m:rPr>
                              <a:rPr kumimoji="1" lang="en-US" altLang="ja-JP" sz="2400" b="0" i="0" smtClean="0">
                                <a:latin typeface="Cambria Math" panose="02040503050406030204" pitchFamily="18" charset="0"/>
                              </a:rPr>
                              <m:t>min</m:t>
                            </m:r>
                          </m:e>
                          <m:lim>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m:t>
                            </m:r>
                          </m:lim>
                        </m:limLow>
                      </m:fName>
                      <m:e>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𝑇𝑆𝑆</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𝐷</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 ∖ </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𝑆</m:t>
                                    </m:r>
                                  </m:e>
                                  <m:sub>
                                    <m:d>
                                      <m:dPr>
                                        <m:ctrlPr>
                                          <a:rPr kumimoji="1" lang="en-US" altLang="ja-JP" sz="2400" b="0" i="1" smtClean="0">
                                            <a:latin typeface="Cambria Math" panose="02040503050406030204" pitchFamily="18" charset="0"/>
                                            <a:ea typeface="Cambria Math" panose="02040503050406030204" pitchFamily="18" charset="0"/>
                                          </a:rPr>
                                        </m:ctrlPr>
                                      </m:dPr>
                                      <m:e>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𝑘</m:t>
                                        </m:r>
                                      </m:e>
                                    </m:d>
                                  </m:sub>
                                </m:sSub>
                              </m:e>
                            </m:d>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𝑇𝑆𝑆</m:t>
                            </m:r>
                            <m:r>
                              <a:rPr kumimoji="1" lang="en-US" altLang="ja-JP" sz="2400" b="0" i="1" smtClean="0">
                                <a:latin typeface="Cambria Math" panose="02040503050406030204" pitchFamily="18" charset="0"/>
                                <a:ea typeface="Cambria Math" panose="02040503050406030204" pitchFamily="18" charset="0"/>
                              </a:rPr>
                              <m:t>(</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𝐷</m:t>
                                </m:r>
                              </m:e>
                              <m:sub>
                                <m:r>
                                  <a:rPr kumimoji="1" lang="en-US" altLang="ja-JP" sz="2400" b="0" i="1" smtClean="0">
                                    <a:latin typeface="Cambria Math" panose="02040503050406030204" pitchFamily="18" charset="0"/>
                                    <a:ea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𝑔</m:t>
                            </m:r>
                            <m:r>
                              <a:rPr kumimoji="1" lang="en-US" altLang="ja-JP" sz="2400" b="0" i="1" smtClean="0">
                                <a:latin typeface="Cambria Math" panose="02040503050406030204" pitchFamily="18" charset="0"/>
                                <a:ea typeface="Cambria Math" panose="02040503050406030204" pitchFamily="18" charset="0"/>
                              </a:rPr>
                              <m:t>)∪ </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𝑆</m:t>
                                </m:r>
                              </m:e>
                              <m:sub>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𝑘</m:t>
                                </m:r>
                                <m:r>
                                  <a:rPr kumimoji="1" lang="en-US" altLang="ja-JP" sz="2400" b="0" i="1" smtClean="0">
                                    <a:latin typeface="Cambria Math" panose="02040503050406030204" pitchFamily="18" charset="0"/>
                                    <a:ea typeface="Cambria Math" panose="02040503050406030204" pitchFamily="18" charset="0"/>
                                  </a:rPr>
                                  <m:t>)</m:t>
                                </m:r>
                              </m:sub>
                            </m:sSub>
                          </m:e>
                        </m:d>
                      </m:e>
                    </m:func>
                  </m:oMath>
                </a14:m>
                <a:r>
                  <a:rPr kumimoji="1" lang="en-US" altLang="ja-JP" sz="2400" i="1" dirty="0"/>
                  <a:t> </a:t>
                </a:r>
                <a:endParaRPr kumimoji="1" lang="ja-JP" altLang="en-US" sz="2400" i="1"/>
              </a:p>
            </p:txBody>
          </p:sp>
        </mc:Choice>
        <mc:Fallback xmlns="">
          <p:sp>
            <p:nvSpPr>
              <p:cNvPr id="5" name="テキスト ボックス 4">
                <a:extLst>
                  <a:ext uri="{FF2B5EF4-FFF2-40B4-BE49-F238E27FC236}">
                    <a16:creationId xmlns:a16="http://schemas.microsoft.com/office/drawing/2014/main" id="{7AC0F746-016B-F742-91C6-B5BD0FB5E198}"/>
                  </a:ext>
                </a:extLst>
              </p:cNvPr>
              <p:cNvSpPr txBox="1">
                <a:spLocks noRot="1" noChangeAspect="1" noMove="1" noResize="1" noEditPoints="1" noAdjustHandles="1" noChangeArrowheads="1" noChangeShapeType="1" noTextEdit="1"/>
              </p:cNvSpPr>
              <p:nvPr/>
            </p:nvSpPr>
            <p:spPr>
              <a:xfrm>
                <a:off x="252663" y="1937124"/>
                <a:ext cx="8681864" cy="1063625"/>
              </a:xfrm>
              <a:prstGeom prst="rect">
                <a:avLst/>
              </a:prstGeom>
              <a:blipFill>
                <a:blip r:embed="rId3"/>
                <a:stretch>
                  <a:fillRect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42417C4-7278-4C4E-A2AE-2F801A7DDB90}"/>
                  </a:ext>
                </a:extLst>
              </p:cNvPr>
              <p:cNvSpPr txBox="1"/>
              <p:nvPr/>
            </p:nvSpPr>
            <p:spPr>
              <a:xfrm>
                <a:off x="494556" y="3232349"/>
                <a:ext cx="8076250" cy="962443"/>
              </a:xfrm>
              <a:prstGeom prst="rect">
                <a:avLst/>
              </a:prstGeom>
              <a:noFill/>
            </p:spPr>
            <p:txBody>
              <a:bodyPr wrap="none" rtlCol="0">
                <a:spAutoFit/>
              </a:bodyPr>
              <a:lstStyle/>
              <a:p>
                <a:r>
                  <a:rPr kumimoji="1" lang="en-US" altLang="ja-JP" b="0" dirty="0">
                    <a:ea typeface="Cambria Math" panose="02040503050406030204" pitchFamily="18" charset="0"/>
                  </a:rPr>
                  <a:t> </a:t>
                </a:r>
                <a14:m>
                  <m:oMath xmlns:m="http://schemas.openxmlformats.org/officeDocument/2006/math">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e>
                    </m:d>
                    <m:r>
                      <a:rPr kumimoji="1" lang="en-US" altLang="ja-JP" b="0" i="1" smtClean="0">
                        <a:latin typeface="Cambria Math" panose="02040503050406030204" pitchFamily="18" charset="0"/>
                        <a:ea typeface="Cambria Math" panose="02040503050406030204" pitchFamily="18" charset="0"/>
                      </a:rPr>
                      <m:t>∈</m:t>
                    </m:r>
                    <m:d>
                      <m:dPr>
                        <m:begChr m:val="{"/>
                        <m:endChr m:val="}"/>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≤,&gt;</m:t>
                        </m:r>
                      </m:e>
                    </m:d>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{2, …,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𝐷</m:t>
                        </m:r>
                      </m:e>
                      <m:sub>
                        <m:r>
                          <a:rPr kumimoji="1" lang="en-US" altLang="ja-JP" b="0" i="1" smtClean="0">
                            <a:latin typeface="Cambria Math" panose="02040503050406030204" pitchFamily="18" charset="0"/>
                            <a:ea typeface="Cambria Math" panose="02040503050406030204" pitchFamily="18" charset="0"/>
                          </a:rPr>
                          <m:t>1</m:t>
                        </m:r>
                      </m:sub>
                    </m:sSub>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𝑔</m:t>
                        </m:r>
                      </m:e>
                    </m:d>
                    <m:r>
                      <a:rPr kumimoji="1" lang="en-US" altLang="ja-JP" b="0" i="1" smtClean="0">
                        <a:latin typeface="Cambria Math" panose="02040503050406030204" pitchFamily="18" charset="0"/>
                        <a:ea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𝑆</m:t>
                        </m:r>
                      </m:e>
                      <m:sub>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𝑘</m:t>
                            </m:r>
                          </m:e>
                        </m:d>
                      </m:sub>
                    </m:sSub>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𝑖𝑠</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𝑠𝑒𝑡</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𝑜𝑓</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𝑝𝑎𝑖𝑟</m:t>
                    </m:r>
                    <m:r>
                      <a:rPr kumimoji="1" lang="en-US" altLang="ja-JP" b="0" i="1" smtClean="0">
                        <a:latin typeface="Cambria Math" panose="02040503050406030204" pitchFamily="18" charset="0"/>
                      </a:rPr>
                      <m:t> </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𝑠𝑒𝑙𝑒𝑐𝑡𝑒𝑑</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𝑓𝑟𝑜𝑚</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𝐷</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𝑔</m:t>
                        </m:r>
                      </m:e>
                    </m:d>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𝑖𝑛</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𝑑𝑒𝑠𝑐𝑒𝑛𝑑𝑖𝑛𝑔</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𝑜𝑟𝑑𝑒𝑟</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𝑜𝑓</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𝑦</m:t>
                    </m:r>
                  </m:oMath>
                </a14:m>
                <a:endParaRPr kumimoji="1" lang="en-US" altLang="ja-JP" i="1" dirty="0"/>
              </a:p>
              <a:p>
                <a:r>
                  <a:rPr kumimoji="1" lang="en-US" altLang="ja-JP" dirty="0"/>
                  <a:t> </a:t>
                </a:r>
                <a14:m>
                  <m:oMath xmlns:m="http://schemas.openxmlformats.org/officeDocument/2006/math">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𝑆</m:t>
                        </m:r>
                      </m:e>
                      <m:sub>
                        <m:d>
                          <m:dPr>
                            <m:ctrlPr>
                              <a:rPr kumimoji="1" lang="en-US" altLang="ja-JP" i="1">
                                <a:latin typeface="Cambria Math" panose="02040503050406030204" pitchFamily="18" charset="0"/>
                                <a:ea typeface="Cambria Math" panose="02040503050406030204" pitchFamily="18" charset="0"/>
                              </a:rPr>
                            </m:ctrlPr>
                          </m:dPr>
                          <m:e>
                            <m:r>
                              <a:rPr kumimoji="1" lang="en-US" altLang="ja-JP" i="1">
                                <a:latin typeface="Cambria Math" panose="02040503050406030204" pitchFamily="18" charset="0"/>
                                <a:ea typeface="Cambria Math" panose="02040503050406030204" pitchFamily="18" charset="0"/>
                              </a:rPr>
                              <m:t>&gt;,</m:t>
                            </m:r>
                            <m:r>
                              <a:rPr kumimoji="1" lang="en-US" altLang="ja-JP" i="1">
                                <a:latin typeface="Cambria Math" panose="02040503050406030204" pitchFamily="18" charset="0"/>
                                <a:ea typeface="Cambria Math" panose="02040503050406030204" pitchFamily="18" charset="0"/>
                              </a:rPr>
                              <m:t>𝑘</m:t>
                            </m:r>
                          </m:e>
                        </m:d>
                      </m:sub>
                    </m:sSub>
                    <m:r>
                      <a:rPr kumimoji="1" lang="en-US" altLang="ja-JP" i="1">
                        <a:latin typeface="Cambria Math" panose="02040503050406030204" pitchFamily="18" charset="0"/>
                      </a:rPr>
                      <m:t> </m:t>
                    </m:r>
                    <m:r>
                      <a:rPr kumimoji="1" lang="en-US" altLang="ja-JP" i="1">
                        <a:latin typeface="Cambria Math" panose="02040503050406030204" pitchFamily="18" charset="0"/>
                      </a:rPr>
                      <m:t>𝑖𝑠</m:t>
                    </m:r>
                    <m:r>
                      <a:rPr kumimoji="1" lang="en-US" altLang="ja-JP" i="1">
                        <a:latin typeface="Cambria Math" panose="02040503050406030204" pitchFamily="18" charset="0"/>
                      </a:rPr>
                      <m:t> </m:t>
                    </m:r>
                    <m:r>
                      <a:rPr kumimoji="1" lang="en-US" altLang="ja-JP" i="1">
                        <a:latin typeface="Cambria Math" panose="02040503050406030204" pitchFamily="18" charset="0"/>
                      </a:rPr>
                      <m:t>𝑎</m:t>
                    </m:r>
                    <m:r>
                      <a:rPr kumimoji="1" lang="en-US" altLang="ja-JP" i="1">
                        <a:latin typeface="Cambria Math" panose="02040503050406030204" pitchFamily="18" charset="0"/>
                      </a:rPr>
                      <m:t> </m:t>
                    </m:r>
                    <m:r>
                      <a:rPr kumimoji="1" lang="en-US" altLang="ja-JP" i="1">
                        <a:latin typeface="Cambria Math" panose="02040503050406030204" pitchFamily="18" charset="0"/>
                      </a:rPr>
                      <m:t>𝑠𝑒𝑡</m:t>
                    </m:r>
                    <m:r>
                      <a:rPr kumimoji="1" lang="en-US" altLang="ja-JP" i="1">
                        <a:latin typeface="Cambria Math" panose="02040503050406030204" pitchFamily="18" charset="0"/>
                      </a:rPr>
                      <m:t> </m:t>
                    </m:r>
                    <m:r>
                      <a:rPr kumimoji="1" lang="en-US" altLang="ja-JP" i="1">
                        <a:latin typeface="Cambria Math" panose="02040503050406030204" pitchFamily="18" charset="0"/>
                      </a:rPr>
                      <m:t>𝑜𝑓</m:t>
                    </m:r>
                    <m:r>
                      <a:rPr kumimoji="1" lang="en-US" altLang="ja-JP" i="1">
                        <a:latin typeface="Cambria Math" panose="02040503050406030204" pitchFamily="18" charset="0"/>
                      </a:rPr>
                      <m:t> </m:t>
                    </m:r>
                    <m:r>
                      <a:rPr kumimoji="1" lang="en-US" altLang="ja-JP" i="1">
                        <a:latin typeface="Cambria Math" panose="02040503050406030204" pitchFamily="18" charset="0"/>
                      </a:rPr>
                      <m:t>𝑘</m:t>
                    </m:r>
                    <m:r>
                      <a:rPr kumimoji="1" lang="en-US" altLang="ja-JP" i="1">
                        <a:latin typeface="Cambria Math" panose="02040503050406030204" pitchFamily="18" charset="0"/>
                      </a:rPr>
                      <m:t> </m:t>
                    </m:r>
                    <m:r>
                      <a:rPr kumimoji="1" lang="en-US" altLang="ja-JP" i="1">
                        <a:latin typeface="Cambria Math" panose="02040503050406030204" pitchFamily="18" charset="0"/>
                      </a:rPr>
                      <m:t>𝑝𝑎𝑖𝑟</m:t>
                    </m:r>
                    <m:r>
                      <a:rPr kumimoji="1" lang="en-US" altLang="ja-JP" i="1">
                        <a:latin typeface="Cambria Math" panose="02040503050406030204" pitchFamily="18" charset="0"/>
                      </a:rPr>
                      <m:t> </m:t>
                    </m:r>
                    <m:d>
                      <m:dPr>
                        <m:ctrlPr>
                          <a:rPr kumimoji="1" lang="en-US" altLang="ja-JP" i="1">
                            <a:latin typeface="Cambria Math" panose="02040503050406030204" pitchFamily="18" charset="0"/>
                          </a:rPr>
                        </m:ctrlPr>
                      </m:dPr>
                      <m:e>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𝐺</m:t>
                            </m:r>
                          </m:e>
                          <m:sub>
                            <m:r>
                              <a:rPr kumimoji="1" lang="en-US" altLang="ja-JP" i="1">
                                <a:latin typeface="Cambria Math" panose="02040503050406030204" pitchFamily="18" charset="0"/>
                              </a:rPr>
                              <m:t>𝑖</m:t>
                            </m:r>
                          </m:sub>
                        </m:sSub>
                        <m:r>
                          <a:rPr kumimoji="1" lang="en-US" altLang="ja-JP" i="1">
                            <a:latin typeface="Cambria Math" panose="02040503050406030204" pitchFamily="18" charset="0"/>
                          </a:rPr>
                          <m:t>, </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𝑦</m:t>
                            </m:r>
                          </m:e>
                          <m:sub>
                            <m:r>
                              <a:rPr kumimoji="1" lang="en-US" altLang="ja-JP" i="1">
                                <a:latin typeface="Cambria Math" panose="02040503050406030204" pitchFamily="18" charset="0"/>
                              </a:rPr>
                              <m:t>𝑖</m:t>
                            </m:r>
                          </m:sub>
                        </m:sSub>
                      </m:e>
                    </m:d>
                    <m:r>
                      <a:rPr kumimoji="1" lang="en-US" altLang="ja-JP" i="1">
                        <a:latin typeface="Cambria Math" panose="02040503050406030204" pitchFamily="18" charset="0"/>
                      </a:rPr>
                      <m:t> </m:t>
                    </m:r>
                    <m:r>
                      <a:rPr kumimoji="1" lang="en-US" altLang="ja-JP" i="1">
                        <a:latin typeface="Cambria Math" panose="02040503050406030204" pitchFamily="18" charset="0"/>
                      </a:rPr>
                      <m:t>𝑠𝑒𝑙𝑒𝑐𝑡𝑒𝑑</m:t>
                    </m:r>
                    <m:r>
                      <a:rPr kumimoji="1" lang="en-US" altLang="ja-JP" i="1">
                        <a:latin typeface="Cambria Math" panose="02040503050406030204" pitchFamily="18" charset="0"/>
                      </a:rPr>
                      <m:t> </m:t>
                    </m:r>
                    <m:r>
                      <a:rPr kumimoji="1" lang="en-US" altLang="ja-JP" i="1">
                        <a:latin typeface="Cambria Math" panose="02040503050406030204" pitchFamily="18" charset="0"/>
                      </a:rPr>
                      <m:t>𝑓𝑟𝑜𝑚</m:t>
                    </m:r>
                    <m:r>
                      <a:rPr kumimoji="1" lang="en-US" altLang="ja-JP" i="1">
                        <a:latin typeface="Cambria Math" panose="02040503050406030204" pitchFamily="18" charset="0"/>
                      </a:rPr>
                      <m:t> </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𝐷</m:t>
                        </m:r>
                      </m:e>
                      <m:sub>
                        <m:r>
                          <a:rPr kumimoji="1" lang="en-US" altLang="ja-JP" i="1">
                            <a:latin typeface="Cambria Math" panose="02040503050406030204" pitchFamily="18" charset="0"/>
                          </a:rPr>
                          <m:t>1</m:t>
                        </m:r>
                      </m:sub>
                    </m:sSub>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𝑔</m:t>
                        </m:r>
                      </m:e>
                    </m:d>
                    <m:r>
                      <a:rPr kumimoji="1" lang="en-US" altLang="ja-JP" i="1">
                        <a:latin typeface="Cambria Math" panose="02040503050406030204" pitchFamily="18" charset="0"/>
                      </a:rPr>
                      <m:t> </m:t>
                    </m:r>
                    <m:r>
                      <a:rPr kumimoji="1" lang="en-US" altLang="ja-JP" i="1">
                        <a:latin typeface="Cambria Math" panose="02040503050406030204" pitchFamily="18" charset="0"/>
                      </a:rPr>
                      <m:t>𝑖𝑛</m:t>
                    </m:r>
                    <m:r>
                      <a:rPr kumimoji="1" lang="en-US" altLang="ja-JP" i="1">
                        <a:latin typeface="Cambria Math" panose="02040503050406030204" pitchFamily="18" charset="0"/>
                      </a:rPr>
                      <m:t> </m:t>
                    </m:r>
                    <m:r>
                      <a:rPr kumimoji="1" lang="en-US" altLang="ja-JP" b="0" i="1" smtClean="0">
                        <a:latin typeface="Cambria Math" panose="02040503050406030204" pitchFamily="18" charset="0"/>
                      </a:rPr>
                      <m:t>𝑖𝑛𝑐𝑟𝑒𝑎𝑠𝑖𝑛𝑔</m:t>
                    </m:r>
                    <m:r>
                      <a:rPr kumimoji="1" lang="en-US" altLang="ja-JP" i="1">
                        <a:latin typeface="Cambria Math" panose="02040503050406030204" pitchFamily="18" charset="0"/>
                      </a:rPr>
                      <m:t> </m:t>
                    </m:r>
                    <m:r>
                      <a:rPr kumimoji="1" lang="en-US" altLang="ja-JP" i="1">
                        <a:latin typeface="Cambria Math" panose="02040503050406030204" pitchFamily="18" charset="0"/>
                      </a:rPr>
                      <m:t>𝑜𝑟𝑑𝑒𝑟</m:t>
                    </m:r>
                    <m:r>
                      <a:rPr kumimoji="1" lang="en-US" altLang="ja-JP" i="1">
                        <a:latin typeface="Cambria Math" panose="02040503050406030204" pitchFamily="18" charset="0"/>
                      </a:rPr>
                      <m:t> </m:t>
                    </m:r>
                    <m:r>
                      <a:rPr kumimoji="1" lang="en-US" altLang="ja-JP" i="1">
                        <a:latin typeface="Cambria Math" panose="02040503050406030204" pitchFamily="18" charset="0"/>
                      </a:rPr>
                      <m:t>𝑜𝑓</m:t>
                    </m:r>
                    <m:r>
                      <a:rPr kumimoji="1" lang="en-US" altLang="ja-JP" i="1">
                        <a:latin typeface="Cambria Math" panose="02040503050406030204" pitchFamily="18" charset="0"/>
                      </a:rPr>
                      <m:t> </m:t>
                    </m:r>
                    <m:r>
                      <a:rPr kumimoji="1" lang="en-US" altLang="ja-JP" i="1">
                        <a:latin typeface="Cambria Math" panose="02040503050406030204" pitchFamily="18" charset="0"/>
                      </a:rPr>
                      <m:t>𝑦</m:t>
                    </m:r>
                  </m:oMath>
                </a14:m>
                <a:endParaRPr kumimoji="1" lang="ja-JP" altLang="en-US" i="1"/>
              </a:p>
            </p:txBody>
          </p:sp>
        </mc:Choice>
        <mc:Fallback xmlns="">
          <p:sp>
            <p:nvSpPr>
              <p:cNvPr id="6" name="テキスト ボックス 5">
                <a:extLst>
                  <a:ext uri="{FF2B5EF4-FFF2-40B4-BE49-F238E27FC236}">
                    <a16:creationId xmlns:a16="http://schemas.microsoft.com/office/drawing/2014/main" id="{E42417C4-7278-4C4E-A2AE-2F801A7DDB90}"/>
                  </a:ext>
                </a:extLst>
              </p:cNvPr>
              <p:cNvSpPr txBox="1">
                <a:spLocks noRot="1" noChangeAspect="1" noMove="1" noResize="1" noEditPoints="1" noAdjustHandles="1" noChangeArrowheads="1" noChangeShapeType="1" noTextEdit="1"/>
              </p:cNvSpPr>
              <p:nvPr/>
            </p:nvSpPr>
            <p:spPr>
              <a:xfrm>
                <a:off x="494556" y="3232349"/>
                <a:ext cx="8076250" cy="962443"/>
              </a:xfrm>
              <a:prstGeom prst="rect">
                <a:avLst/>
              </a:prstGeom>
              <a:blipFill>
                <a:blip r:embed="rId4"/>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7C32101-EB23-DE47-937C-B2FA8BF2C9C9}"/>
                  </a:ext>
                </a:extLst>
              </p:cNvPr>
              <p:cNvSpPr txBox="1"/>
              <p:nvPr/>
            </p:nvSpPr>
            <p:spPr>
              <a:xfrm>
                <a:off x="956555" y="4931475"/>
                <a:ext cx="7230890" cy="461665"/>
              </a:xfrm>
              <a:prstGeom prst="rect">
                <a:avLst/>
              </a:prstGeom>
              <a:noFill/>
            </p:spPr>
            <p:txBody>
              <a:bodyPr wrap="none" rtlCol="0">
                <a:spAutoFit/>
              </a:bodyPr>
              <a:lstStyle/>
              <a:p>
                <a:r>
                  <a:rPr kumimoji="1" lang="ja-JP" altLang="en-US" sz="2400"/>
                  <a:t>計算量：グラフ</a:t>
                </a:r>
                <a14:m>
                  <m:oMath xmlns:m="http://schemas.openxmlformats.org/officeDocument/2006/math">
                    <m:r>
                      <a:rPr kumimoji="1" lang="en-US" altLang="ja-JP" sz="2400" i="1" smtClean="0">
                        <a:latin typeface="Cambria Math" panose="02040503050406030204" pitchFamily="18" charset="0"/>
                      </a:rPr>
                      <m:t> </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𝑔</m:t>
                        </m:r>
                      </m:e>
                    </m:d>
                    <m:r>
                      <a:rPr kumimoji="1" lang="en-US" altLang="ja-JP" sz="2400" b="0" i="1" smtClean="0">
                        <a:latin typeface="Cambria Math" panose="02040503050406030204" pitchFamily="18" charset="0"/>
                      </a:rPr>
                      <m:t> </m:t>
                    </m:r>
                  </m:oMath>
                </a14:m>
                <a:r>
                  <a:rPr kumimoji="1" lang="ja-JP" altLang="en-US" sz="2400"/>
                  <a:t>の頻出度に対して線形オーダー</a:t>
                </a:r>
              </a:p>
            </p:txBody>
          </p:sp>
        </mc:Choice>
        <mc:Fallback xmlns="">
          <p:sp>
            <p:nvSpPr>
              <p:cNvPr id="7" name="テキスト ボックス 6">
                <a:extLst>
                  <a:ext uri="{FF2B5EF4-FFF2-40B4-BE49-F238E27FC236}">
                    <a16:creationId xmlns:a16="http://schemas.microsoft.com/office/drawing/2014/main" id="{E7C32101-EB23-DE47-937C-B2FA8BF2C9C9}"/>
                  </a:ext>
                </a:extLst>
              </p:cNvPr>
              <p:cNvSpPr txBox="1">
                <a:spLocks noRot="1" noChangeAspect="1" noMove="1" noResize="1" noEditPoints="1" noAdjustHandles="1" noChangeArrowheads="1" noChangeShapeType="1" noTextEdit="1"/>
              </p:cNvSpPr>
              <p:nvPr/>
            </p:nvSpPr>
            <p:spPr>
              <a:xfrm>
                <a:off x="956555" y="4931475"/>
                <a:ext cx="7230890" cy="461665"/>
              </a:xfrm>
              <a:prstGeom prst="rect">
                <a:avLst/>
              </a:prstGeom>
              <a:blipFill>
                <a:blip r:embed="rId5"/>
                <a:stretch>
                  <a:fillRect l="-1226" t="-7895" r="-17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55155506"/>
      </p:ext>
    </p:extLst>
  </p:cSld>
  <p:clrMapOvr>
    <a:masterClrMapping/>
  </p:clrMapOvr>
  <mc:AlternateContent xmlns:mc="http://schemas.openxmlformats.org/markup-compatibility/2006" xmlns:p14="http://schemas.microsoft.com/office/powerpoint/2010/main">
    <mc:Choice Requires="p14">
      <p:transition spd="slow" p14:dur="2000" advTm="158"/>
    </mc:Choice>
    <mc:Fallback xmlns="">
      <p:transition spd="slow" advTm="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289477-786A-A546-A133-7DB5B1F2DB0E}"/>
              </a:ext>
            </a:extLst>
          </p:cNvPr>
          <p:cNvSpPr>
            <a:spLocks noGrp="1"/>
          </p:cNvSpPr>
          <p:nvPr>
            <p:ph type="title"/>
          </p:nvPr>
        </p:nvSpPr>
        <p:spPr/>
        <p:txBody>
          <a:bodyPr/>
          <a:lstStyle/>
          <a:p>
            <a:r>
              <a:rPr kumimoji="1" lang="ja-JP" altLang="en-US"/>
              <a:t>探索速度</a:t>
            </a:r>
          </a:p>
        </p:txBody>
      </p:sp>
      <p:sp>
        <p:nvSpPr>
          <p:cNvPr id="4" name="スライド番号プレースホルダー 3">
            <a:extLst>
              <a:ext uri="{FF2B5EF4-FFF2-40B4-BE49-F238E27FC236}">
                <a16:creationId xmlns:a16="http://schemas.microsoft.com/office/drawing/2014/main" id="{A5D955BD-FF3F-0343-AD03-A50FD7CAEBE0}"/>
              </a:ext>
            </a:extLst>
          </p:cNvPr>
          <p:cNvSpPr>
            <a:spLocks noGrp="1"/>
          </p:cNvSpPr>
          <p:nvPr>
            <p:ph type="sldNum" sz="quarter" idx="12"/>
          </p:nvPr>
        </p:nvSpPr>
        <p:spPr/>
        <p:txBody>
          <a:bodyPr/>
          <a:lstStyle/>
          <a:p>
            <a:fld id="{C43D2B4F-7C46-054A-9107-F4F43BECA26E}" type="slidenum">
              <a:rPr kumimoji="1" lang="ja-JP" altLang="en-US" smtClean="0"/>
              <a:pPr/>
              <a:t>31</a:t>
            </a:fld>
            <a:endParaRPr kumimoji="1" lang="ja-JP" altLang="en-US"/>
          </a:p>
        </p:txBody>
      </p:sp>
      <p:sp>
        <p:nvSpPr>
          <p:cNvPr id="7" name="テキスト ボックス 6">
            <a:extLst>
              <a:ext uri="{FF2B5EF4-FFF2-40B4-BE49-F238E27FC236}">
                <a16:creationId xmlns:a16="http://schemas.microsoft.com/office/drawing/2014/main" id="{92CB5718-026D-9F47-9285-1A56C5C6C33F}"/>
              </a:ext>
            </a:extLst>
          </p:cNvPr>
          <p:cNvSpPr txBox="1"/>
          <p:nvPr/>
        </p:nvSpPr>
        <p:spPr>
          <a:xfrm>
            <a:off x="6121376" y="1598791"/>
            <a:ext cx="1725152" cy="461665"/>
          </a:xfrm>
          <a:prstGeom prst="rect">
            <a:avLst/>
          </a:prstGeom>
          <a:noFill/>
        </p:spPr>
        <p:txBody>
          <a:bodyPr wrap="none" rtlCol="0">
            <a:spAutoFit/>
          </a:bodyPr>
          <a:lstStyle/>
          <a:p>
            <a:r>
              <a:rPr kumimoji="1" lang="ja-JP" altLang="en-US" sz="2400"/>
              <a:t>実行時間</a:t>
            </a:r>
            <a:r>
              <a:rPr kumimoji="1" lang="en-US" altLang="ja-JP" sz="2400" dirty="0"/>
              <a:t>[s]</a:t>
            </a:r>
            <a:endParaRPr kumimoji="1" lang="ja-JP" altLang="en-US" sz="2400"/>
          </a:p>
        </p:txBody>
      </p:sp>
      <p:sp>
        <p:nvSpPr>
          <p:cNvPr id="10" name="テキスト ボックス 9">
            <a:extLst>
              <a:ext uri="{FF2B5EF4-FFF2-40B4-BE49-F238E27FC236}">
                <a16:creationId xmlns:a16="http://schemas.microsoft.com/office/drawing/2014/main" id="{7ABFFB65-A87C-314C-BAFB-17F08D2C75C2}"/>
              </a:ext>
            </a:extLst>
          </p:cNvPr>
          <p:cNvSpPr txBox="1"/>
          <p:nvPr/>
        </p:nvSpPr>
        <p:spPr>
          <a:xfrm>
            <a:off x="934752" y="1598791"/>
            <a:ext cx="3331361" cy="461665"/>
          </a:xfrm>
          <a:prstGeom prst="rect">
            <a:avLst/>
          </a:prstGeom>
          <a:noFill/>
        </p:spPr>
        <p:txBody>
          <a:bodyPr wrap="none" rtlCol="0">
            <a:spAutoFit/>
          </a:bodyPr>
          <a:lstStyle/>
          <a:p>
            <a:r>
              <a:rPr kumimoji="1" lang="ja-JP" altLang="en-US" sz="2400"/>
              <a:t>探索グラフ頻出度平均</a:t>
            </a:r>
            <a:r>
              <a:rPr kumimoji="1" lang="en-US" altLang="ja-JP" sz="2400" dirty="0"/>
              <a:t> </a:t>
            </a:r>
            <a:endParaRPr kumimoji="1" lang="ja-JP" altLang="en-US" sz="2400"/>
          </a:p>
        </p:txBody>
      </p:sp>
      <p:sp>
        <p:nvSpPr>
          <p:cNvPr id="11" name="テキスト ボックス 10">
            <a:extLst>
              <a:ext uri="{FF2B5EF4-FFF2-40B4-BE49-F238E27FC236}">
                <a16:creationId xmlns:a16="http://schemas.microsoft.com/office/drawing/2014/main" id="{1EF9D522-C4EB-2948-A288-3BDE30F3CE26}"/>
              </a:ext>
            </a:extLst>
          </p:cNvPr>
          <p:cNvSpPr txBox="1"/>
          <p:nvPr/>
        </p:nvSpPr>
        <p:spPr>
          <a:xfrm>
            <a:off x="2212147" y="5734771"/>
            <a:ext cx="5057795" cy="707886"/>
          </a:xfrm>
          <a:prstGeom prst="rect">
            <a:avLst/>
          </a:prstGeom>
          <a:noFill/>
        </p:spPr>
        <p:txBody>
          <a:bodyPr wrap="none" rtlCol="0">
            <a:spAutoFit/>
          </a:bodyPr>
          <a:lstStyle/>
          <a:p>
            <a:r>
              <a:rPr kumimoji="1" lang="ja-JP" altLang="en-US" sz="2000"/>
              <a:t>深さ優先は頻出度の低いノードを多く探索</a:t>
            </a:r>
            <a:endParaRPr kumimoji="1" lang="en-US" altLang="ja-JP" sz="2000" dirty="0"/>
          </a:p>
          <a:p>
            <a:r>
              <a:rPr kumimoji="1" lang="ja-JP" altLang="en-US" sz="2000"/>
              <a:t>最良優先は頻出度の高いノードを多く探索</a:t>
            </a:r>
            <a:endParaRPr kumimoji="1" lang="en-US" altLang="ja-JP" sz="2000" dirty="0"/>
          </a:p>
        </p:txBody>
      </p:sp>
      <p:pic>
        <p:nvPicPr>
          <p:cNvPr id="3" name="図 2">
            <a:extLst>
              <a:ext uri="{FF2B5EF4-FFF2-40B4-BE49-F238E27FC236}">
                <a16:creationId xmlns:a16="http://schemas.microsoft.com/office/drawing/2014/main" id="{F32C95CB-78AC-6F47-B6C5-95AFC136D58B}"/>
              </a:ext>
            </a:extLst>
          </p:cNvPr>
          <p:cNvPicPr>
            <a:picLocks noChangeAspect="1"/>
          </p:cNvPicPr>
          <p:nvPr/>
        </p:nvPicPr>
        <p:blipFill>
          <a:blip r:embed="rId2"/>
          <a:stretch>
            <a:fillRect/>
          </a:stretch>
        </p:blipFill>
        <p:spPr>
          <a:xfrm>
            <a:off x="280656" y="2159618"/>
            <a:ext cx="4128584" cy="3420000"/>
          </a:xfrm>
          <a:prstGeom prst="rect">
            <a:avLst/>
          </a:prstGeom>
        </p:spPr>
      </p:pic>
      <p:pic>
        <p:nvPicPr>
          <p:cNvPr id="8" name="図 7">
            <a:extLst>
              <a:ext uri="{FF2B5EF4-FFF2-40B4-BE49-F238E27FC236}">
                <a16:creationId xmlns:a16="http://schemas.microsoft.com/office/drawing/2014/main" id="{06B8E984-F0E4-534B-8C0A-FF7A1CBA1DB2}"/>
              </a:ext>
            </a:extLst>
          </p:cNvPr>
          <p:cNvPicPr>
            <a:picLocks noChangeAspect="1"/>
          </p:cNvPicPr>
          <p:nvPr/>
        </p:nvPicPr>
        <p:blipFill>
          <a:blip r:embed="rId3"/>
          <a:stretch>
            <a:fillRect/>
          </a:stretch>
        </p:blipFill>
        <p:spPr>
          <a:xfrm>
            <a:off x="4640836" y="2159618"/>
            <a:ext cx="4193658" cy="3420000"/>
          </a:xfrm>
          <a:prstGeom prst="rect">
            <a:avLst/>
          </a:prstGeom>
        </p:spPr>
      </p:pic>
    </p:spTree>
    <p:extLst>
      <p:ext uri="{BB962C8B-B14F-4D97-AF65-F5344CB8AC3E}">
        <p14:creationId xmlns:p14="http://schemas.microsoft.com/office/powerpoint/2010/main" val="309722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47CD3A5-2ED7-A64F-9941-840954398987}"/>
              </a:ext>
            </a:extLst>
          </p:cNvPr>
          <p:cNvPicPr>
            <a:picLocks noChangeAspect="1"/>
          </p:cNvPicPr>
          <p:nvPr/>
        </p:nvPicPr>
        <p:blipFill>
          <a:blip r:embed="rId2"/>
          <a:stretch>
            <a:fillRect/>
          </a:stretch>
        </p:blipFill>
        <p:spPr>
          <a:xfrm>
            <a:off x="1793790" y="1411647"/>
            <a:ext cx="6060001" cy="3960000"/>
          </a:xfrm>
          <a:prstGeom prst="rect">
            <a:avLst/>
          </a:prstGeom>
        </p:spPr>
      </p:pic>
      <p:sp>
        <p:nvSpPr>
          <p:cNvPr id="2" name="タイトル 1">
            <a:extLst>
              <a:ext uri="{FF2B5EF4-FFF2-40B4-BE49-F238E27FC236}">
                <a16:creationId xmlns:a16="http://schemas.microsoft.com/office/drawing/2014/main" id="{F4AD76DE-B294-974E-AA65-3EECB7CB640F}"/>
              </a:ext>
            </a:extLst>
          </p:cNvPr>
          <p:cNvSpPr>
            <a:spLocks noGrp="1"/>
          </p:cNvSpPr>
          <p:nvPr>
            <p:ph type="title"/>
          </p:nvPr>
        </p:nvSpPr>
        <p:spPr/>
        <p:txBody>
          <a:bodyPr/>
          <a:lstStyle/>
          <a:p>
            <a:r>
              <a:rPr lang="ja-JP" altLang="en-US"/>
              <a:t>実験２</a:t>
            </a:r>
            <a:r>
              <a:rPr lang="en-US" altLang="ja-JP" dirty="0"/>
              <a:t>(CAS)</a:t>
            </a:r>
            <a:endParaRPr kumimoji="1" lang="ja-JP" altLang="en-US"/>
          </a:p>
        </p:txBody>
      </p:sp>
      <p:sp>
        <p:nvSpPr>
          <p:cNvPr id="4" name="スライド番号プレースホルダー 3">
            <a:extLst>
              <a:ext uri="{FF2B5EF4-FFF2-40B4-BE49-F238E27FC236}">
                <a16:creationId xmlns:a16="http://schemas.microsoft.com/office/drawing/2014/main" id="{A2EAADB8-52CD-DD47-A257-7BFD77889978}"/>
              </a:ext>
            </a:extLst>
          </p:cNvPr>
          <p:cNvSpPr>
            <a:spLocks noGrp="1"/>
          </p:cNvSpPr>
          <p:nvPr>
            <p:ph type="sldNum" sz="quarter" idx="12"/>
          </p:nvPr>
        </p:nvSpPr>
        <p:spPr/>
        <p:txBody>
          <a:bodyPr/>
          <a:lstStyle/>
          <a:p>
            <a:fld id="{C43D2B4F-7C46-054A-9107-F4F43BECA26E}" type="slidenum">
              <a:rPr kumimoji="1" lang="ja-JP" altLang="en-US" smtClean="0"/>
              <a:pPr/>
              <a:t>32</a:t>
            </a:fld>
            <a:endParaRPr kumimoji="1" lang="ja-JP" altLang="en-US"/>
          </a:p>
        </p:txBody>
      </p:sp>
      <p:sp>
        <p:nvSpPr>
          <p:cNvPr id="10" name="テキスト ボックス 9">
            <a:extLst>
              <a:ext uri="{FF2B5EF4-FFF2-40B4-BE49-F238E27FC236}">
                <a16:creationId xmlns:a16="http://schemas.microsoft.com/office/drawing/2014/main" id="{975270AE-61AF-2D40-AA8F-F76DC6897CB0}"/>
              </a:ext>
            </a:extLst>
          </p:cNvPr>
          <p:cNvSpPr txBox="1"/>
          <p:nvPr/>
        </p:nvSpPr>
        <p:spPr>
          <a:xfrm>
            <a:off x="701438" y="5707916"/>
            <a:ext cx="7712368" cy="83099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00B050"/>
                </a:solidFill>
              </a:rPr>
              <a:t>同探索数での実行時間：深さ優先＜</a:t>
            </a:r>
            <a:r>
              <a:rPr kumimoji="1" lang="en-US" altLang="ja-JP" sz="2400" dirty="0">
                <a:solidFill>
                  <a:srgbClr val="00B050"/>
                </a:solidFill>
              </a:rPr>
              <a:t>MCTS</a:t>
            </a:r>
            <a:r>
              <a:rPr kumimoji="1" lang="ja-JP" altLang="en-US" sz="2400">
                <a:solidFill>
                  <a:srgbClr val="00B050"/>
                </a:solidFill>
              </a:rPr>
              <a:t>＜最良優先</a:t>
            </a:r>
            <a:endParaRPr kumimoji="1" lang="en-US" altLang="ja-JP" sz="2400" dirty="0">
              <a:solidFill>
                <a:srgbClr val="00B050"/>
              </a:solidFill>
            </a:endParaRPr>
          </a:p>
          <a:p>
            <a:pPr marL="342900" indent="-342900">
              <a:buFont typeface="Arial" panose="020B0604020202020204" pitchFamily="34" charset="0"/>
              <a:buChar char="•"/>
            </a:pPr>
            <a:r>
              <a:rPr kumimoji="1" lang="ja-JP" altLang="en-US" sz="2400">
                <a:solidFill>
                  <a:srgbClr val="00B050"/>
                </a:solidFill>
              </a:rPr>
              <a:t>同実行時間での精度は</a:t>
            </a:r>
            <a:r>
              <a:rPr kumimoji="1" lang="en-US" altLang="ja-JP" sz="2400" dirty="0">
                <a:solidFill>
                  <a:srgbClr val="00B050"/>
                </a:solidFill>
              </a:rPr>
              <a:t>MCTS</a:t>
            </a:r>
            <a:r>
              <a:rPr kumimoji="1" lang="ja-JP" altLang="en-US" sz="2400">
                <a:solidFill>
                  <a:srgbClr val="00B050"/>
                </a:solidFill>
              </a:rPr>
              <a:t>が最良</a:t>
            </a:r>
          </a:p>
        </p:txBody>
      </p:sp>
      <p:sp>
        <p:nvSpPr>
          <p:cNvPr id="3" name="テキスト ボックス 2">
            <a:extLst>
              <a:ext uri="{FF2B5EF4-FFF2-40B4-BE49-F238E27FC236}">
                <a16:creationId xmlns:a16="http://schemas.microsoft.com/office/drawing/2014/main" id="{3CDA8378-7B6A-0344-9175-8F883929C3C4}"/>
              </a:ext>
            </a:extLst>
          </p:cNvPr>
          <p:cNvSpPr txBox="1"/>
          <p:nvPr/>
        </p:nvSpPr>
        <p:spPr>
          <a:xfrm>
            <a:off x="1488959" y="2850354"/>
            <a:ext cx="492443" cy="605294"/>
          </a:xfrm>
          <a:prstGeom prst="rect">
            <a:avLst/>
          </a:prstGeom>
          <a:solidFill>
            <a:schemeClr val="bg1"/>
          </a:solidFill>
        </p:spPr>
        <p:txBody>
          <a:bodyPr vert="vert270" wrap="none" rtlCol="0">
            <a:spAutoFit/>
          </a:bodyPr>
          <a:lstStyle/>
          <a:p>
            <a:r>
              <a:rPr kumimoji="1" lang="ja-JP" altLang="en-US" sz="2000"/>
              <a:t>精度</a:t>
            </a:r>
          </a:p>
        </p:txBody>
      </p:sp>
      <p:sp>
        <p:nvSpPr>
          <p:cNvPr id="12" name="テキスト ボックス 11">
            <a:extLst>
              <a:ext uri="{FF2B5EF4-FFF2-40B4-BE49-F238E27FC236}">
                <a16:creationId xmlns:a16="http://schemas.microsoft.com/office/drawing/2014/main" id="{16A3E522-66D0-0C41-BC82-CE1356351CEE}"/>
              </a:ext>
            </a:extLst>
          </p:cNvPr>
          <p:cNvSpPr txBox="1"/>
          <p:nvPr/>
        </p:nvSpPr>
        <p:spPr>
          <a:xfrm>
            <a:off x="3762509" y="5070927"/>
            <a:ext cx="1468672" cy="561692"/>
          </a:xfrm>
          <a:prstGeom prst="rect">
            <a:avLst/>
          </a:prstGeom>
          <a:solidFill>
            <a:schemeClr val="bg1"/>
          </a:solidFill>
        </p:spPr>
        <p:txBody>
          <a:bodyPr wrap="none" rtlCol="0">
            <a:spAutoFit/>
          </a:bodyPr>
          <a:lstStyle/>
          <a:p>
            <a:endParaRPr kumimoji="1" lang="en-US" altLang="ja-JP" sz="1050" dirty="0"/>
          </a:p>
          <a:p>
            <a:r>
              <a:rPr kumimoji="1" lang="ja-JP" altLang="en-US" sz="2000"/>
              <a:t>実行時間</a:t>
            </a:r>
            <a:r>
              <a:rPr kumimoji="1" lang="en-US" altLang="ja-JP" sz="2000" dirty="0"/>
              <a:t>[s]</a:t>
            </a:r>
            <a:endParaRPr kumimoji="1" lang="ja-JP" altLang="en-US" sz="2000"/>
          </a:p>
        </p:txBody>
      </p:sp>
    </p:spTree>
    <p:extLst>
      <p:ext uri="{BB962C8B-B14F-4D97-AF65-F5344CB8AC3E}">
        <p14:creationId xmlns:p14="http://schemas.microsoft.com/office/powerpoint/2010/main" val="103643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2DD66F-E89C-9C4E-B0E0-D312E88616FB}"/>
              </a:ext>
            </a:extLst>
          </p:cNvPr>
          <p:cNvSpPr>
            <a:spLocks noGrp="1"/>
          </p:cNvSpPr>
          <p:nvPr>
            <p:ph type="title"/>
          </p:nvPr>
        </p:nvSpPr>
        <p:spPr/>
        <p:txBody>
          <a:bodyPr/>
          <a:lstStyle/>
          <a:p>
            <a:r>
              <a:rPr kumimoji="1" lang="ja-JP" altLang="en-US"/>
              <a:t>グラフ分類・回帰問題</a:t>
            </a:r>
          </a:p>
        </p:txBody>
      </p:sp>
      <p:sp>
        <p:nvSpPr>
          <p:cNvPr id="3" name="コンテンツ プレースホルダー 2">
            <a:extLst>
              <a:ext uri="{FF2B5EF4-FFF2-40B4-BE49-F238E27FC236}">
                <a16:creationId xmlns:a16="http://schemas.microsoft.com/office/drawing/2014/main" id="{890B4BE3-EDE2-D04F-ABB1-397C69295EE7}"/>
              </a:ext>
            </a:extLst>
          </p:cNvPr>
          <p:cNvSpPr>
            <a:spLocks noGrp="1"/>
          </p:cNvSpPr>
          <p:nvPr>
            <p:ph idx="1"/>
          </p:nvPr>
        </p:nvSpPr>
        <p:spPr>
          <a:xfrm>
            <a:off x="628649" y="1637680"/>
            <a:ext cx="9936377" cy="5346216"/>
          </a:xfrm>
        </p:spPr>
        <p:txBody>
          <a:bodyPr>
            <a:normAutofit/>
          </a:bodyPr>
          <a:lstStyle/>
          <a:p>
            <a:pPr marL="0" indent="0">
              <a:buNone/>
            </a:pPr>
            <a:r>
              <a:rPr lang="ja-JP" altLang="en-US" u="sng"/>
              <a:t>特徴量</a:t>
            </a:r>
            <a:endParaRPr lang="en-US" altLang="ja-JP" u="sng" dirty="0"/>
          </a:p>
          <a:p>
            <a:pPr marL="0" indent="0">
              <a:buNone/>
            </a:pPr>
            <a:r>
              <a:rPr lang="ja-JP" altLang="en-US"/>
              <a:t>　部分グラフの有無</a:t>
            </a:r>
            <a:endParaRPr lang="en-US" altLang="ja-JP" dirty="0"/>
          </a:p>
          <a:p>
            <a:pPr marL="0" indent="0">
              <a:buNone/>
            </a:pPr>
            <a:endParaRPr lang="en-US" altLang="ja-JP" dirty="0"/>
          </a:p>
          <a:p>
            <a:pPr marL="0" indent="0">
              <a:buNone/>
            </a:pPr>
            <a:r>
              <a:rPr kumimoji="1" lang="ja-JP" altLang="en-US" u="sng"/>
              <a:t>問題点</a:t>
            </a:r>
            <a:endParaRPr kumimoji="1" lang="en-US" altLang="ja-JP" u="sng" dirty="0"/>
          </a:p>
          <a:p>
            <a:pPr marL="0" indent="0">
              <a:buNone/>
            </a:pPr>
            <a:r>
              <a:rPr lang="ja-JP" altLang="en-US"/>
              <a:t>　グラフサイズに対して部分グラフの総数は組合せ爆発</a:t>
            </a:r>
            <a:endParaRPr lang="en-US" altLang="ja-JP" dirty="0"/>
          </a:p>
          <a:p>
            <a:pPr marL="0" indent="0">
              <a:buNone/>
            </a:pPr>
            <a:endParaRPr lang="en-US" altLang="ja-JP" sz="1200" dirty="0">
              <a:solidFill>
                <a:srgbClr val="C00000"/>
              </a:solidFill>
            </a:endParaRPr>
          </a:p>
          <a:p>
            <a:pPr marL="0" indent="0">
              <a:buNone/>
            </a:pPr>
            <a:r>
              <a:rPr lang="ja-JP" altLang="en-US" u="sng"/>
              <a:t>既存研究</a:t>
            </a:r>
            <a:endParaRPr lang="en-US" altLang="ja-JP" u="sng" dirty="0"/>
          </a:p>
          <a:p>
            <a:pPr marL="0" indent="0">
              <a:buNone/>
            </a:pPr>
            <a:r>
              <a:rPr lang="ja-JP" altLang="en-US"/>
              <a:t>・</a:t>
            </a:r>
            <a:r>
              <a:rPr lang="en-US" altLang="ja-JP" dirty="0"/>
              <a:t>2-step approach </a:t>
            </a:r>
            <a:r>
              <a:rPr lang="en-US" altLang="ja-JP" sz="1600" dirty="0"/>
              <a:t>[Wale et al., 2007]</a:t>
            </a:r>
          </a:p>
          <a:p>
            <a:pPr marL="0" indent="0">
              <a:buNone/>
            </a:pPr>
            <a:r>
              <a:rPr lang="ja-JP" altLang="en-US" sz="2000"/>
              <a:t>　</a:t>
            </a:r>
            <a:r>
              <a:rPr lang="en-US" altLang="ja-JP" sz="2000" dirty="0"/>
              <a:t>  </a:t>
            </a:r>
            <a:r>
              <a:rPr lang="ja-JP" altLang="en-US" sz="2000"/>
              <a:t>ー</a:t>
            </a:r>
            <a:r>
              <a:rPr lang="en-US" altLang="ja-JP" sz="2000" dirty="0"/>
              <a:t>  </a:t>
            </a:r>
            <a:r>
              <a:rPr lang="ja-JP" altLang="en-US" sz="2000"/>
              <a:t>制約付き部分グラフ列挙</a:t>
            </a:r>
            <a:r>
              <a:rPr lang="en-US" altLang="ja-JP" sz="2000" dirty="0"/>
              <a:t> </a:t>
            </a:r>
            <a:r>
              <a:rPr lang="ja-JP" altLang="en-US" sz="2000"/>
              <a:t>＋</a:t>
            </a:r>
            <a:r>
              <a:rPr lang="en-US" altLang="ja-JP" sz="2000" dirty="0"/>
              <a:t> </a:t>
            </a:r>
            <a:r>
              <a:rPr lang="ja-JP" altLang="en-US" sz="2000"/>
              <a:t>任意モデルの学習</a:t>
            </a:r>
            <a:endParaRPr lang="en-US" altLang="ja-JP" sz="2000" dirty="0"/>
          </a:p>
          <a:p>
            <a:pPr marL="0" indent="0">
              <a:buNone/>
            </a:pPr>
            <a:r>
              <a:rPr lang="ja-JP" altLang="en-US"/>
              <a:t>・</a:t>
            </a:r>
            <a:r>
              <a:rPr lang="en-US" altLang="ja-JP" dirty="0"/>
              <a:t>Simultaneous approach </a:t>
            </a:r>
            <a:r>
              <a:rPr lang="en-US" altLang="ja-JP" sz="1600" dirty="0"/>
              <a:t>[</a:t>
            </a:r>
            <a:r>
              <a:rPr lang="en-US" altLang="ja-JP" sz="1600" dirty="0" err="1"/>
              <a:t>Saigo</a:t>
            </a:r>
            <a:r>
              <a:rPr lang="en-US" altLang="ja-JP" sz="1600" dirty="0"/>
              <a:t> et al., 2009][Shirakawa et al., 2018]</a:t>
            </a:r>
          </a:p>
          <a:p>
            <a:pPr marL="0" indent="0">
              <a:buNone/>
            </a:pPr>
            <a:r>
              <a:rPr lang="ja-JP" altLang="en-US" sz="2000"/>
              <a:t>　</a:t>
            </a:r>
            <a:r>
              <a:rPr lang="en-US" altLang="ja-JP" sz="2000" dirty="0"/>
              <a:t>  </a:t>
            </a:r>
            <a:r>
              <a:rPr lang="ja-JP" altLang="en-US" sz="2000"/>
              <a:t>ー</a:t>
            </a:r>
            <a:r>
              <a:rPr lang="en-US" altLang="ja-JP" sz="2000" dirty="0"/>
              <a:t>  </a:t>
            </a:r>
            <a:r>
              <a:rPr lang="ja-JP" altLang="en-US" sz="2000"/>
              <a:t>モデルの学習と部分グラフ探索・選択の同時手法</a:t>
            </a:r>
          </a:p>
        </p:txBody>
      </p:sp>
      <p:sp>
        <p:nvSpPr>
          <p:cNvPr id="4" name="スライド番号プレースホルダー 3">
            <a:extLst>
              <a:ext uri="{FF2B5EF4-FFF2-40B4-BE49-F238E27FC236}">
                <a16:creationId xmlns:a16="http://schemas.microsoft.com/office/drawing/2014/main" id="{AFD4EB49-13AA-564A-A355-DA30C4D806E9}"/>
              </a:ext>
            </a:extLst>
          </p:cNvPr>
          <p:cNvSpPr>
            <a:spLocks noGrp="1"/>
          </p:cNvSpPr>
          <p:nvPr>
            <p:ph type="sldNum" sz="quarter" idx="12"/>
          </p:nvPr>
        </p:nvSpPr>
        <p:spPr/>
        <p:txBody>
          <a:bodyPr/>
          <a:lstStyle/>
          <a:p>
            <a:fld id="{C43D2B4F-7C46-054A-9107-F4F43BECA26E}" type="slidenum">
              <a:rPr kumimoji="1" lang="ja-JP" altLang="en-US" smtClean="0"/>
              <a:pPr/>
              <a:t>3</a:t>
            </a:fld>
            <a:endParaRPr kumimoji="1" lang="ja-JP" altLang="en-US"/>
          </a:p>
        </p:txBody>
      </p:sp>
      <p:pic>
        <p:nvPicPr>
          <p:cNvPr id="6" name="図 5">
            <a:extLst>
              <a:ext uri="{FF2B5EF4-FFF2-40B4-BE49-F238E27FC236}">
                <a16:creationId xmlns:a16="http://schemas.microsoft.com/office/drawing/2014/main" id="{140253A4-C8D8-7044-9730-B0EA92CC2F68}"/>
              </a:ext>
            </a:extLst>
          </p:cNvPr>
          <p:cNvPicPr>
            <a:picLocks noChangeAspect="1"/>
          </p:cNvPicPr>
          <p:nvPr/>
        </p:nvPicPr>
        <p:blipFill>
          <a:blip r:embed="rId2"/>
          <a:stretch>
            <a:fillRect/>
          </a:stretch>
        </p:blipFill>
        <p:spPr>
          <a:xfrm>
            <a:off x="5212120" y="1359826"/>
            <a:ext cx="2491659" cy="1970713"/>
          </a:xfrm>
          <a:prstGeom prst="rect">
            <a:avLst/>
          </a:prstGeom>
        </p:spPr>
      </p:pic>
    </p:spTree>
    <p:extLst>
      <p:ext uri="{BB962C8B-B14F-4D97-AF65-F5344CB8AC3E}">
        <p14:creationId xmlns:p14="http://schemas.microsoft.com/office/powerpoint/2010/main" val="421712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18ED75-9E6D-3748-9CCE-D2B0C84505B5}"/>
              </a:ext>
            </a:extLst>
          </p:cNvPr>
          <p:cNvSpPr>
            <a:spLocks noGrp="1"/>
          </p:cNvSpPr>
          <p:nvPr>
            <p:ph type="title"/>
          </p:nvPr>
        </p:nvSpPr>
        <p:spPr/>
        <p:txBody>
          <a:bodyPr/>
          <a:lstStyle/>
          <a:p>
            <a:r>
              <a:rPr kumimoji="1" lang="en-US" altLang="ja-JP" dirty="0"/>
              <a:t>GTB</a:t>
            </a:r>
            <a:r>
              <a:rPr kumimoji="1" lang="ja-JP" altLang="en-US"/>
              <a:t> </a:t>
            </a:r>
            <a:r>
              <a:rPr kumimoji="1" lang="en-US" altLang="ja-JP" sz="2000" dirty="0"/>
              <a:t>[Shirakawa et al., </a:t>
            </a:r>
            <a:r>
              <a:rPr lang="en-US" altLang="ja-JP" sz="2000" dirty="0"/>
              <a:t>2</a:t>
            </a:r>
            <a:r>
              <a:rPr kumimoji="1" lang="en-US" altLang="ja-JP" sz="2000" dirty="0"/>
              <a:t>018, MLG (KDD  workshop)]</a:t>
            </a:r>
            <a:endParaRPr kumimoji="1" lang="ja-JP" altLang="en-US" sz="2000"/>
          </a:p>
        </p:txBody>
      </p:sp>
      <p:sp>
        <p:nvSpPr>
          <p:cNvPr id="3" name="コンテンツ プレースホルダー 2">
            <a:extLst>
              <a:ext uri="{FF2B5EF4-FFF2-40B4-BE49-F238E27FC236}">
                <a16:creationId xmlns:a16="http://schemas.microsoft.com/office/drawing/2014/main" id="{DCB53525-60D7-DF40-A6EB-537BCB5114E3}"/>
              </a:ext>
            </a:extLst>
          </p:cNvPr>
          <p:cNvSpPr>
            <a:spLocks noGrp="1"/>
          </p:cNvSpPr>
          <p:nvPr>
            <p:ph idx="1"/>
          </p:nvPr>
        </p:nvSpPr>
        <p:spPr>
          <a:xfrm>
            <a:off x="628649" y="1558169"/>
            <a:ext cx="8157541" cy="4486274"/>
          </a:xfrm>
        </p:spPr>
        <p:txBody>
          <a:bodyPr/>
          <a:lstStyle/>
          <a:p>
            <a:pPr marL="0" indent="0">
              <a:buNone/>
            </a:pPr>
            <a:r>
              <a:rPr lang="ja-JP" altLang="en-US"/>
              <a:t>モデルの学習と部分グラフ探索・選択を同時に行う</a:t>
            </a:r>
          </a:p>
          <a:p>
            <a:pPr marL="0" indent="0">
              <a:buNone/>
            </a:pPr>
            <a:endParaRPr lang="en-US" altLang="ja-JP" sz="1050" dirty="0"/>
          </a:p>
          <a:p>
            <a:pPr marL="0" indent="0">
              <a:buNone/>
            </a:pPr>
            <a:r>
              <a:rPr lang="ja-JP" altLang="en-US" u="sng"/>
              <a:t>モデル</a:t>
            </a:r>
            <a:r>
              <a:rPr lang="en-US" altLang="ja-JP" u="sng" dirty="0"/>
              <a:t> (</a:t>
            </a:r>
            <a:r>
              <a:rPr lang="en-US" altLang="ja-JP" sz="2000" u="sng" dirty="0"/>
              <a:t>Gradient Tree Boosting</a:t>
            </a:r>
            <a:r>
              <a:rPr lang="en-US" altLang="ja-JP" u="sng" dirty="0"/>
              <a:t>)</a:t>
            </a:r>
          </a:p>
        </p:txBody>
      </p:sp>
      <p:sp>
        <p:nvSpPr>
          <p:cNvPr id="4" name="スライド番号プレースホルダー 3">
            <a:extLst>
              <a:ext uri="{FF2B5EF4-FFF2-40B4-BE49-F238E27FC236}">
                <a16:creationId xmlns:a16="http://schemas.microsoft.com/office/drawing/2014/main" id="{6F787725-9864-6A48-9C67-E4B9EF5DDCC1}"/>
              </a:ext>
            </a:extLst>
          </p:cNvPr>
          <p:cNvSpPr>
            <a:spLocks noGrp="1"/>
          </p:cNvSpPr>
          <p:nvPr>
            <p:ph type="sldNum" sz="quarter" idx="12"/>
          </p:nvPr>
        </p:nvSpPr>
        <p:spPr/>
        <p:txBody>
          <a:bodyPr/>
          <a:lstStyle/>
          <a:p>
            <a:fld id="{C43D2B4F-7C46-054A-9107-F4F43BECA26E}" type="slidenum">
              <a:rPr kumimoji="1" lang="ja-JP" altLang="en-US" smtClean="0"/>
              <a:pPr/>
              <a:t>4</a:t>
            </a:fld>
            <a:endParaRPr kumimoji="1" lang="ja-JP" altLang="en-US"/>
          </a:p>
        </p:txBody>
      </p:sp>
      <p:grpSp>
        <p:nvGrpSpPr>
          <p:cNvPr id="48" name="グループ化 47">
            <a:extLst>
              <a:ext uri="{FF2B5EF4-FFF2-40B4-BE49-F238E27FC236}">
                <a16:creationId xmlns:a16="http://schemas.microsoft.com/office/drawing/2014/main" id="{7A02CFBA-543D-B741-A994-F124DBDAB762}"/>
              </a:ext>
            </a:extLst>
          </p:cNvPr>
          <p:cNvGrpSpPr/>
          <p:nvPr/>
        </p:nvGrpSpPr>
        <p:grpSpPr>
          <a:xfrm>
            <a:off x="357810" y="2804334"/>
            <a:ext cx="4214190" cy="3329803"/>
            <a:chOff x="238801" y="3070993"/>
            <a:chExt cx="4333199" cy="3421881"/>
          </a:xfrm>
        </p:grpSpPr>
        <p:pic>
          <p:nvPicPr>
            <p:cNvPr id="49" name="図 48">
              <a:extLst>
                <a:ext uri="{FF2B5EF4-FFF2-40B4-BE49-F238E27FC236}">
                  <a16:creationId xmlns:a16="http://schemas.microsoft.com/office/drawing/2014/main" id="{790D34B4-382E-3F44-A595-C1BDB665ACB4}"/>
                </a:ext>
              </a:extLst>
            </p:cNvPr>
            <p:cNvPicPr>
              <a:picLocks noChangeAspect="1"/>
            </p:cNvPicPr>
            <p:nvPr/>
          </p:nvPicPr>
          <p:blipFill>
            <a:blip r:embed="rId2"/>
            <a:stretch>
              <a:fillRect/>
            </a:stretch>
          </p:blipFill>
          <p:spPr>
            <a:xfrm>
              <a:off x="595791" y="3070993"/>
              <a:ext cx="3289299" cy="3421881"/>
            </a:xfrm>
            <a:prstGeom prst="rect">
              <a:avLst/>
            </a:prstGeom>
          </p:spPr>
        </p:pic>
        <p:pic>
          <p:nvPicPr>
            <p:cNvPr id="50" name="図 49">
              <a:extLst>
                <a:ext uri="{FF2B5EF4-FFF2-40B4-BE49-F238E27FC236}">
                  <a16:creationId xmlns:a16="http://schemas.microsoft.com/office/drawing/2014/main" id="{5DA517BD-C546-304D-9A9A-3D670C81C4DC}"/>
                </a:ext>
              </a:extLst>
            </p:cNvPr>
            <p:cNvPicPr>
              <a:picLocks noChangeAspect="1"/>
            </p:cNvPicPr>
            <p:nvPr/>
          </p:nvPicPr>
          <p:blipFill>
            <a:blip r:embed="rId3"/>
            <a:stretch>
              <a:fillRect/>
            </a:stretch>
          </p:blipFill>
          <p:spPr>
            <a:xfrm>
              <a:off x="2382209" y="3788085"/>
              <a:ext cx="501139" cy="369331"/>
            </a:xfrm>
            <a:prstGeom prst="rect">
              <a:avLst/>
            </a:prstGeom>
          </p:spPr>
        </p:pic>
        <p:sp useBgFill="1">
          <p:nvSpPr>
            <p:cNvPr id="51" name="テキスト ボックス 50">
              <a:extLst>
                <a:ext uri="{FF2B5EF4-FFF2-40B4-BE49-F238E27FC236}">
                  <a16:creationId xmlns:a16="http://schemas.microsoft.com/office/drawing/2014/main" id="{6267CD0F-30DC-D645-A7EB-F8C928EC677C}"/>
                </a:ext>
              </a:extLst>
            </p:cNvPr>
            <p:cNvSpPr txBox="1"/>
            <p:nvPr/>
          </p:nvSpPr>
          <p:spPr>
            <a:xfrm>
              <a:off x="1042196" y="4173687"/>
              <a:ext cx="646331" cy="338554"/>
            </a:xfrm>
            <a:prstGeom prst="rect">
              <a:avLst/>
            </a:prstGeom>
          </p:spPr>
          <p:txBody>
            <a:bodyPr wrap="square" rtlCol="0">
              <a:spAutoFit/>
            </a:bodyPr>
            <a:lstStyle/>
            <a:p>
              <a:r>
                <a:rPr kumimoji="1" lang="ja-JP" altLang="en-US" sz="1600"/>
                <a:t>含む</a:t>
              </a:r>
            </a:p>
          </p:txBody>
        </p:sp>
        <p:sp useBgFill="1">
          <p:nvSpPr>
            <p:cNvPr id="52" name="テキスト ボックス 51">
              <a:extLst>
                <a:ext uri="{FF2B5EF4-FFF2-40B4-BE49-F238E27FC236}">
                  <a16:creationId xmlns:a16="http://schemas.microsoft.com/office/drawing/2014/main" id="{03E5262B-D167-F242-A79D-C176F3B4F2F7}"/>
                </a:ext>
              </a:extLst>
            </p:cNvPr>
            <p:cNvSpPr txBox="1"/>
            <p:nvPr/>
          </p:nvSpPr>
          <p:spPr>
            <a:xfrm>
              <a:off x="3471869" y="4173687"/>
              <a:ext cx="1100131" cy="338554"/>
            </a:xfrm>
            <a:prstGeom prst="rect">
              <a:avLst/>
            </a:prstGeom>
          </p:spPr>
          <p:txBody>
            <a:bodyPr wrap="square" rtlCol="0">
              <a:spAutoFit/>
            </a:bodyPr>
            <a:lstStyle/>
            <a:p>
              <a:r>
                <a:rPr kumimoji="1" lang="ja-JP" altLang="en-US" sz="1600"/>
                <a:t>含まない</a:t>
              </a:r>
            </a:p>
          </p:txBody>
        </p:sp>
        <p:sp useBgFill="1">
          <p:nvSpPr>
            <p:cNvPr id="53" name="テキスト ボックス 52">
              <a:extLst>
                <a:ext uri="{FF2B5EF4-FFF2-40B4-BE49-F238E27FC236}">
                  <a16:creationId xmlns:a16="http://schemas.microsoft.com/office/drawing/2014/main" id="{68CFC14B-ADE3-0444-976F-82382B9BDBBD}"/>
                </a:ext>
              </a:extLst>
            </p:cNvPr>
            <p:cNvSpPr txBox="1"/>
            <p:nvPr/>
          </p:nvSpPr>
          <p:spPr>
            <a:xfrm>
              <a:off x="238801" y="5385935"/>
              <a:ext cx="646331" cy="338554"/>
            </a:xfrm>
            <a:prstGeom prst="rect">
              <a:avLst/>
            </a:prstGeom>
          </p:spPr>
          <p:txBody>
            <a:bodyPr wrap="square" rtlCol="0">
              <a:spAutoFit/>
            </a:bodyPr>
            <a:lstStyle/>
            <a:p>
              <a:r>
                <a:rPr kumimoji="1" lang="ja-JP" altLang="en-US" sz="1600"/>
                <a:t>含む</a:t>
              </a:r>
            </a:p>
          </p:txBody>
        </p:sp>
        <p:sp useBgFill="1">
          <p:nvSpPr>
            <p:cNvPr id="54" name="テキスト ボックス 53">
              <a:extLst>
                <a:ext uri="{FF2B5EF4-FFF2-40B4-BE49-F238E27FC236}">
                  <a16:creationId xmlns:a16="http://schemas.microsoft.com/office/drawing/2014/main" id="{B64869A7-AB52-034C-9C0D-60F92D2E7E7B}"/>
                </a:ext>
              </a:extLst>
            </p:cNvPr>
            <p:cNvSpPr txBox="1"/>
            <p:nvPr/>
          </p:nvSpPr>
          <p:spPr>
            <a:xfrm>
              <a:off x="2811131" y="5385935"/>
              <a:ext cx="1100131" cy="338554"/>
            </a:xfrm>
            <a:prstGeom prst="rect">
              <a:avLst/>
            </a:prstGeom>
          </p:spPr>
          <p:txBody>
            <a:bodyPr wrap="square" rtlCol="0">
              <a:spAutoFit/>
            </a:bodyPr>
            <a:lstStyle/>
            <a:p>
              <a:r>
                <a:rPr kumimoji="1" lang="ja-JP" altLang="en-US" sz="1600"/>
                <a:t>含まない</a:t>
              </a:r>
            </a:p>
          </p:txBody>
        </p:sp>
        <p:pic>
          <p:nvPicPr>
            <p:cNvPr id="55" name="図 54">
              <a:extLst>
                <a:ext uri="{FF2B5EF4-FFF2-40B4-BE49-F238E27FC236}">
                  <a16:creationId xmlns:a16="http://schemas.microsoft.com/office/drawing/2014/main" id="{4B9A66B1-0583-0341-87F7-B9BE096C94EA}"/>
                </a:ext>
              </a:extLst>
            </p:cNvPr>
            <p:cNvPicPr>
              <a:picLocks noChangeAspect="1"/>
            </p:cNvPicPr>
            <p:nvPr/>
          </p:nvPicPr>
          <p:blipFill>
            <a:blip r:embed="rId4"/>
            <a:stretch>
              <a:fillRect/>
            </a:stretch>
          </p:blipFill>
          <p:spPr>
            <a:xfrm>
              <a:off x="1601407" y="4954596"/>
              <a:ext cx="520700" cy="266700"/>
            </a:xfrm>
            <a:prstGeom prst="rect">
              <a:avLst/>
            </a:prstGeom>
          </p:spPr>
        </p:pic>
      </p:grpSp>
      <p:sp>
        <p:nvSpPr>
          <p:cNvPr id="56" name="角丸四角形吹き出し 55">
            <a:extLst>
              <a:ext uri="{FF2B5EF4-FFF2-40B4-BE49-F238E27FC236}">
                <a16:creationId xmlns:a16="http://schemas.microsoft.com/office/drawing/2014/main" id="{5CA7D959-429B-9F4E-ADBC-1805D094E07C}"/>
              </a:ext>
            </a:extLst>
          </p:cNvPr>
          <p:cNvSpPr/>
          <p:nvPr/>
        </p:nvSpPr>
        <p:spPr>
          <a:xfrm>
            <a:off x="5292733" y="2883732"/>
            <a:ext cx="3289300" cy="3472619"/>
          </a:xfrm>
          <a:prstGeom prst="wedgeRoundRectCallout">
            <a:avLst>
              <a:gd name="adj1" fmla="val -70680"/>
              <a:gd name="adj2" fmla="val -33440"/>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2B9D8774-0001-D845-8F16-B17D5CF11B6E}"/>
              </a:ext>
            </a:extLst>
          </p:cNvPr>
          <p:cNvSpPr/>
          <p:nvPr/>
        </p:nvSpPr>
        <p:spPr>
          <a:xfrm>
            <a:off x="5595177" y="2269027"/>
            <a:ext cx="2664512" cy="461665"/>
          </a:xfrm>
          <a:prstGeom prst="rect">
            <a:avLst/>
          </a:prstGeom>
        </p:spPr>
        <p:txBody>
          <a:bodyPr wrap="none">
            <a:spAutoFit/>
          </a:bodyPr>
          <a:lstStyle/>
          <a:p>
            <a:r>
              <a:rPr kumimoji="1" lang="ja-JP" altLang="en-US" sz="2400" u="sng">
                <a:latin typeface="+mn-ea"/>
              </a:rPr>
              <a:t>特徴探索</a:t>
            </a:r>
            <a:r>
              <a:rPr kumimoji="1" lang="en-US" altLang="ja-JP" sz="2400" u="sng" dirty="0">
                <a:latin typeface="+mn-ea"/>
              </a:rPr>
              <a:t> (</a:t>
            </a:r>
            <a:r>
              <a:rPr kumimoji="1" lang="ja-JP" altLang="en-US" sz="2400" u="sng">
                <a:latin typeface="+mn-ea"/>
              </a:rPr>
              <a:t>本研究</a:t>
            </a:r>
            <a:r>
              <a:rPr kumimoji="1" lang="en-US" altLang="ja-JP" sz="2400" u="sng" dirty="0">
                <a:latin typeface="+mn-ea"/>
              </a:rPr>
              <a:t>)</a:t>
            </a:r>
            <a:endParaRPr kumimoji="1" lang="ja-JP" altLang="en-US" sz="2400" u="sng">
              <a:latin typeface="+mn-ea"/>
            </a:endParaRPr>
          </a:p>
        </p:txBody>
      </p:sp>
      <p:sp>
        <p:nvSpPr>
          <p:cNvPr id="59" name="正方形/長方形 58">
            <a:extLst>
              <a:ext uri="{FF2B5EF4-FFF2-40B4-BE49-F238E27FC236}">
                <a16:creationId xmlns:a16="http://schemas.microsoft.com/office/drawing/2014/main" id="{05DA47B0-2F7B-8E4C-AAF6-4C2DAE8C93A5}"/>
              </a:ext>
            </a:extLst>
          </p:cNvPr>
          <p:cNvSpPr/>
          <p:nvPr/>
        </p:nvSpPr>
        <p:spPr>
          <a:xfrm>
            <a:off x="5423424" y="3122949"/>
            <a:ext cx="3145482" cy="646331"/>
          </a:xfrm>
          <a:prstGeom prst="rect">
            <a:avLst/>
          </a:prstGeom>
        </p:spPr>
        <p:txBody>
          <a:bodyPr wrap="square">
            <a:spAutoFit/>
          </a:bodyPr>
          <a:lstStyle/>
          <a:p>
            <a:pPr algn="ctr"/>
            <a:r>
              <a:rPr kumimoji="1" lang="ja-JP" altLang="en-US"/>
              <a:t>木状探索空間</a:t>
            </a:r>
            <a:endParaRPr kumimoji="1" lang="en-US" altLang="ja-JP" dirty="0"/>
          </a:p>
          <a:p>
            <a:pPr algn="ctr"/>
            <a:r>
              <a:rPr kumimoji="1" lang="en-US" altLang="ja-JP" dirty="0"/>
              <a:t>(DFS</a:t>
            </a:r>
            <a:r>
              <a:rPr kumimoji="1" lang="ja-JP" altLang="en-US"/>
              <a:t>コード木</a:t>
            </a:r>
            <a:r>
              <a:rPr kumimoji="1" lang="en-US" altLang="ja-JP" sz="1600" dirty="0"/>
              <a:t>[Yan et al., 2002]</a:t>
            </a:r>
            <a:r>
              <a:rPr kumimoji="1" lang="en-US" altLang="ja-JP" dirty="0"/>
              <a:t>)</a:t>
            </a:r>
            <a:endParaRPr kumimoji="1" lang="ja-JP" altLang="en-US"/>
          </a:p>
        </p:txBody>
      </p:sp>
      <p:sp>
        <p:nvSpPr>
          <p:cNvPr id="60" name="テキスト ボックス 59">
            <a:extLst>
              <a:ext uri="{FF2B5EF4-FFF2-40B4-BE49-F238E27FC236}">
                <a16:creationId xmlns:a16="http://schemas.microsoft.com/office/drawing/2014/main" id="{A75A6251-9B2D-AF4B-AFAD-715E3C683726}"/>
              </a:ext>
            </a:extLst>
          </p:cNvPr>
          <p:cNvSpPr txBox="1"/>
          <p:nvPr/>
        </p:nvSpPr>
        <p:spPr>
          <a:xfrm>
            <a:off x="672100" y="2888863"/>
            <a:ext cx="877163" cy="369332"/>
          </a:xfrm>
          <a:prstGeom prst="rect">
            <a:avLst/>
          </a:prstGeom>
          <a:noFill/>
        </p:spPr>
        <p:txBody>
          <a:bodyPr wrap="none" rtlCol="0">
            <a:spAutoFit/>
          </a:bodyPr>
          <a:lstStyle/>
          <a:p>
            <a:r>
              <a:rPr kumimoji="1" lang="ja-JP" altLang="en-US"/>
              <a:t>回帰木</a:t>
            </a:r>
          </a:p>
        </p:txBody>
      </p:sp>
      <p:grpSp>
        <p:nvGrpSpPr>
          <p:cNvPr id="7" name="グループ化 6">
            <a:extLst>
              <a:ext uri="{FF2B5EF4-FFF2-40B4-BE49-F238E27FC236}">
                <a16:creationId xmlns:a16="http://schemas.microsoft.com/office/drawing/2014/main" id="{627C65DD-B796-AE4E-8068-11975D59C9EA}"/>
              </a:ext>
            </a:extLst>
          </p:cNvPr>
          <p:cNvGrpSpPr/>
          <p:nvPr/>
        </p:nvGrpSpPr>
        <p:grpSpPr>
          <a:xfrm>
            <a:off x="5386905" y="3985143"/>
            <a:ext cx="3156035" cy="1775270"/>
            <a:chOff x="5373653" y="3773103"/>
            <a:chExt cx="3156035" cy="1775270"/>
          </a:xfrm>
        </p:grpSpPr>
        <p:pic>
          <p:nvPicPr>
            <p:cNvPr id="57" name="グラフィックス 56">
              <a:extLst>
                <a:ext uri="{FF2B5EF4-FFF2-40B4-BE49-F238E27FC236}">
                  <a16:creationId xmlns:a16="http://schemas.microsoft.com/office/drawing/2014/main" id="{21C14BC3-7335-0D46-92DE-9E99DC43E0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653" y="3773103"/>
              <a:ext cx="3156035" cy="1775270"/>
            </a:xfrm>
            <a:prstGeom prst="rect">
              <a:avLst/>
            </a:prstGeom>
          </p:spPr>
        </p:pic>
        <p:sp>
          <p:nvSpPr>
            <p:cNvPr id="5" name="角丸四角形 4">
              <a:extLst>
                <a:ext uri="{FF2B5EF4-FFF2-40B4-BE49-F238E27FC236}">
                  <a16:creationId xmlns:a16="http://schemas.microsoft.com/office/drawing/2014/main" id="{48BD5916-5421-DC4F-9A6E-57F1F6D4767D}"/>
                </a:ext>
              </a:extLst>
            </p:cNvPr>
            <p:cNvSpPr/>
            <p:nvPr/>
          </p:nvSpPr>
          <p:spPr>
            <a:xfrm>
              <a:off x="7234858" y="4898978"/>
              <a:ext cx="586800" cy="4874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32D0DF9C-4407-E545-991A-95B7B78260CB}"/>
                </a:ext>
              </a:extLst>
            </p:cNvPr>
            <p:cNvSpPr/>
            <p:nvPr/>
          </p:nvSpPr>
          <p:spPr>
            <a:xfrm>
              <a:off x="5960778" y="3870960"/>
              <a:ext cx="432000" cy="3240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CB6AAC6-DB65-E146-9F93-A156CD6946E7}"/>
                    </a:ext>
                  </a:extLst>
                </p:cNvPr>
                <p:cNvSpPr txBox="1"/>
                <p:nvPr/>
              </p:nvSpPr>
              <p:spPr>
                <a:xfrm>
                  <a:off x="7817408" y="5035908"/>
                  <a:ext cx="4727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𝑔</m:t>
                            </m:r>
                          </m:e>
                          <m:sub>
                            <m:r>
                              <a:rPr kumimoji="1" lang="en-US" altLang="ja-JP" b="0" i="1" smtClean="0">
                                <a:solidFill>
                                  <a:srgbClr val="FF0000"/>
                                </a:solidFill>
                                <a:latin typeface="Cambria Math" panose="02040503050406030204" pitchFamily="18" charset="0"/>
                              </a:rPr>
                              <m:t>1</m:t>
                            </m:r>
                          </m:sub>
                        </m:sSub>
                      </m:oMath>
                    </m:oMathPara>
                  </a14:m>
                  <a:endParaRPr kumimoji="1" lang="ja-JP" altLang="en-US">
                    <a:solidFill>
                      <a:srgbClr val="FF0000"/>
                    </a:solidFill>
                  </a:endParaRPr>
                </a:p>
              </p:txBody>
            </p:sp>
          </mc:Choice>
          <mc:Fallback xmlns="">
            <p:sp>
              <p:nvSpPr>
                <p:cNvPr id="6" name="テキスト ボックス 5">
                  <a:extLst>
                    <a:ext uri="{FF2B5EF4-FFF2-40B4-BE49-F238E27FC236}">
                      <a16:creationId xmlns:a16="http://schemas.microsoft.com/office/drawing/2014/main" id="{1CB6AAC6-DB65-E146-9F93-A156CD6946E7}"/>
                    </a:ext>
                  </a:extLst>
                </p:cNvPr>
                <p:cNvSpPr txBox="1">
                  <a:spLocks noRot="1" noChangeAspect="1" noMove="1" noResize="1" noEditPoints="1" noAdjustHandles="1" noChangeArrowheads="1" noChangeShapeType="1" noTextEdit="1"/>
                </p:cNvSpPr>
                <p:nvPr/>
              </p:nvSpPr>
              <p:spPr>
                <a:xfrm>
                  <a:off x="7817408" y="5035908"/>
                  <a:ext cx="472757"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3CEE5E0-39FF-2942-A6AB-0EDF3A484206}"/>
                    </a:ext>
                  </a:extLst>
                </p:cNvPr>
                <p:cNvSpPr txBox="1"/>
                <p:nvPr/>
              </p:nvSpPr>
              <p:spPr>
                <a:xfrm>
                  <a:off x="6389895" y="3865125"/>
                  <a:ext cx="4780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𝑔</m:t>
                            </m:r>
                          </m:e>
                          <m:sub>
                            <m:r>
                              <a:rPr kumimoji="1" lang="en-US" altLang="ja-JP" b="0" i="1" smtClean="0">
                                <a:solidFill>
                                  <a:srgbClr val="FF0000"/>
                                </a:solidFill>
                                <a:latin typeface="Cambria Math" panose="02040503050406030204" pitchFamily="18" charset="0"/>
                              </a:rPr>
                              <m:t>2</m:t>
                            </m:r>
                          </m:sub>
                        </m:sSub>
                      </m:oMath>
                    </m:oMathPara>
                  </a14:m>
                  <a:endParaRPr kumimoji="1" lang="ja-JP" altLang="en-US">
                    <a:solidFill>
                      <a:srgbClr val="FF0000"/>
                    </a:solidFill>
                  </a:endParaRPr>
                </a:p>
              </p:txBody>
            </p:sp>
          </mc:Choice>
          <mc:Fallback xmlns="">
            <p:sp>
              <p:nvSpPr>
                <p:cNvPr id="21" name="テキスト ボックス 20">
                  <a:extLst>
                    <a:ext uri="{FF2B5EF4-FFF2-40B4-BE49-F238E27FC236}">
                      <a16:creationId xmlns:a16="http://schemas.microsoft.com/office/drawing/2014/main" id="{F3CEE5E0-39FF-2942-A6AB-0EDF3A484206}"/>
                    </a:ext>
                  </a:extLst>
                </p:cNvPr>
                <p:cNvSpPr txBox="1">
                  <a:spLocks noRot="1" noChangeAspect="1" noMove="1" noResize="1" noEditPoints="1" noAdjustHandles="1" noChangeArrowheads="1" noChangeShapeType="1" noTextEdit="1"/>
                </p:cNvSpPr>
                <p:nvPr/>
              </p:nvSpPr>
              <p:spPr>
                <a:xfrm>
                  <a:off x="6389895" y="3865125"/>
                  <a:ext cx="478080" cy="369332"/>
                </a:xfrm>
                <a:prstGeom prst="rect">
                  <a:avLst/>
                </a:prstGeom>
                <a:blipFill>
                  <a:blip r:embed="rId8"/>
                  <a:stretch>
                    <a:fillRect b="-666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EFB8C3E2-4393-5B47-AF3F-F3C4A1B8467D}"/>
                  </a:ext>
                </a:extLst>
              </p:cNvPr>
              <p:cNvSpPr txBox="1"/>
              <p:nvPr/>
            </p:nvSpPr>
            <p:spPr>
              <a:xfrm>
                <a:off x="3027369" y="3441487"/>
                <a:ext cx="4727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𝑔</m:t>
                          </m:r>
                        </m:e>
                        <m:sub>
                          <m:r>
                            <a:rPr kumimoji="1" lang="en-US" altLang="ja-JP" b="0" i="1" smtClean="0">
                              <a:solidFill>
                                <a:srgbClr val="FF0000"/>
                              </a:solidFill>
                              <a:latin typeface="Cambria Math" panose="02040503050406030204" pitchFamily="18" charset="0"/>
                            </a:rPr>
                            <m:t>1</m:t>
                          </m:r>
                        </m:sub>
                      </m:sSub>
                    </m:oMath>
                  </m:oMathPara>
                </a14:m>
                <a:endParaRPr kumimoji="1" lang="ja-JP" altLang="en-US">
                  <a:solidFill>
                    <a:srgbClr val="FF0000"/>
                  </a:solidFill>
                </a:endParaRPr>
              </a:p>
            </p:txBody>
          </p:sp>
        </mc:Choice>
        <mc:Fallback xmlns="">
          <p:sp>
            <p:nvSpPr>
              <p:cNvPr id="22" name="テキスト ボックス 21">
                <a:extLst>
                  <a:ext uri="{FF2B5EF4-FFF2-40B4-BE49-F238E27FC236}">
                    <a16:creationId xmlns:a16="http://schemas.microsoft.com/office/drawing/2014/main" id="{EFB8C3E2-4393-5B47-AF3F-F3C4A1B8467D}"/>
                  </a:ext>
                </a:extLst>
              </p:cNvPr>
              <p:cNvSpPr txBox="1">
                <a:spLocks noRot="1" noChangeAspect="1" noMove="1" noResize="1" noEditPoints="1" noAdjustHandles="1" noChangeArrowheads="1" noChangeShapeType="1" noTextEdit="1"/>
              </p:cNvSpPr>
              <p:nvPr/>
            </p:nvSpPr>
            <p:spPr>
              <a:xfrm>
                <a:off x="3027369" y="3441487"/>
                <a:ext cx="472757" cy="369332"/>
              </a:xfrm>
              <a:prstGeom prst="rect">
                <a:avLst/>
              </a:prstGeom>
              <a:blipFill>
                <a:blip r:embed="rId9"/>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9E706E6-3903-2748-A96A-80E02A49E9A3}"/>
                  </a:ext>
                </a:extLst>
              </p:cNvPr>
              <p:cNvSpPr txBox="1"/>
              <p:nvPr/>
            </p:nvSpPr>
            <p:spPr>
              <a:xfrm>
                <a:off x="2265738" y="4578582"/>
                <a:ext cx="4780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𝑔</m:t>
                          </m:r>
                        </m:e>
                        <m:sub>
                          <m:r>
                            <a:rPr kumimoji="1" lang="en-US" altLang="ja-JP" b="0" i="1" smtClean="0">
                              <a:solidFill>
                                <a:srgbClr val="FF0000"/>
                              </a:solidFill>
                              <a:latin typeface="Cambria Math" panose="02040503050406030204" pitchFamily="18" charset="0"/>
                            </a:rPr>
                            <m:t>2</m:t>
                          </m:r>
                        </m:sub>
                      </m:sSub>
                    </m:oMath>
                  </m:oMathPara>
                </a14:m>
                <a:endParaRPr kumimoji="1" lang="ja-JP" altLang="en-US">
                  <a:solidFill>
                    <a:srgbClr val="FF0000"/>
                  </a:solidFill>
                </a:endParaRPr>
              </a:p>
            </p:txBody>
          </p:sp>
        </mc:Choice>
        <mc:Fallback xmlns="">
          <p:sp>
            <p:nvSpPr>
              <p:cNvPr id="23" name="テキスト ボックス 22">
                <a:extLst>
                  <a:ext uri="{FF2B5EF4-FFF2-40B4-BE49-F238E27FC236}">
                    <a16:creationId xmlns:a16="http://schemas.microsoft.com/office/drawing/2014/main" id="{29E706E6-3903-2748-A96A-80E02A49E9A3}"/>
                  </a:ext>
                </a:extLst>
              </p:cNvPr>
              <p:cNvSpPr txBox="1">
                <a:spLocks noRot="1" noChangeAspect="1" noMove="1" noResize="1" noEditPoints="1" noAdjustHandles="1" noChangeArrowheads="1" noChangeShapeType="1" noTextEdit="1"/>
              </p:cNvSpPr>
              <p:nvPr/>
            </p:nvSpPr>
            <p:spPr>
              <a:xfrm>
                <a:off x="2265738" y="4578582"/>
                <a:ext cx="478080" cy="369332"/>
              </a:xfrm>
              <a:prstGeom prst="rect">
                <a:avLst/>
              </a:prstGeom>
              <a:blipFill>
                <a:blip r:embed="rId10"/>
                <a:stretch>
                  <a:fillRect b="-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691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927646-5444-4049-8488-50DCF8B69CAF}"/>
              </a:ext>
            </a:extLst>
          </p:cNvPr>
          <p:cNvSpPr>
            <a:spLocks noGrp="1"/>
          </p:cNvSpPr>
          <p:nvPr>
            <p:ph type="title"/>
          </p:nvPr>
        </p:nvSpPr>
        <p:spPr/>
        <p:txBody>
          <a:bodyPr/>
          <a:lstStyle/>
          <a:p>
            <a:r>
              <a:rPr lang="ja-JP" altLang="en-US"/>
              <a:t>従来</a:t>
            </a:r>
            <a:r>
              <a:rPr kumimoji="1" lang="ja-JP" altLang="en-US"/>
              <a:t>手法</a:t>
            </a:r>
            <a:r>
              <a:rPr kumimoji="1" lang="en-US" altLang="ja-JP" dirty="0"/>
              <a:t> (exact Depth-first)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879B49C-80D6-D548-9B8A-FB689FCE74C2}"/>
                  </a:ext>
                </a:extLst>
              </p:cNvPr>
              <p:cNvSpPr>
                <a:spLocks noGrp="1"/>
              </p:cNvSpPr>
              <p:nvPr>
                <p:ph idx="1"/>
              </p:nvPr>
            </p:nvSpPr>
            <p:spPr>
              <a:xfrm>
                <a:off x="628650" y="1558168"/>
                <a:ext cx="7886700" cy="5030787"/>
              </a:xfrm>
            </p:spPr>
            <p:txBody>
              <a:bodyPr>
                <a:normAutofit/>
              </a:bodyPr>
              <a:lstStyle/>
              <a:p>
                <a:pPr marL="0" indent="0">
                  <a:buNone/>
                </a:pPr>
                <a:r>
                  <a:rPr kumimoji="1" lang="ja-JP" altLang="en-US"/>
                  <a:t>分割後の</a:t>
                </a:r>
                <a:r>
                  <a:rPr lang="ja-JP" altLang="en-US"/>
                  <a:t>二乗誤差和</a:t>
                </a:r>
                <a:r>
                  <a:rPr kumimoji="1" lang="ja-JP" altLang="en-US"/>
                  <a:t>（</a:t>
                </a:r>
                <a14:m>
                  <m:oMath xmlns:m="http://schemas.openxmlformats.org/officeDocument/2006/math">
                    <m:r>
                      <m:rPr>
                        <m:sty m:val="p"/>
                      </m:rPr>
                      <a:rPr kumimoji="1" lang="en-US" altLang="ja-JP" b="0" i="0" smtClean="0">
                        <a:latin typeface="Cambria Math" panose="02040503050406030204" pitchFamily="18" charset="0"/>
                      </a:rPr>
                      <m:t>TSS</m:t>
                    </m:r>
                  </m:oMath>
                </a14:m>
                <a:r>
                  <a:rPr kumimoji="1" lang="ja-JP" altLang="en-US"/>
                  <a:t>）が最小になる</a:t>
                </a:r>
                <a:endParaRPr kumimoji="1" lang="en-US" altLang="ja-JP" dirty="0"/>
              </a:p>
              <a:p>
                <a:pPr marL="0" indent="0">
                  <a:buNone/>
                </a:pPr>
                <a:r>
                  <a:rPr kumimoji="1" lang="ja-JP" altLang="en-US"/>
                  <a:t>部分グラフ特徴</a:t>
                </a:r>
                <a:r>
                  <a:rPr lang="ja-JP" altLang="en-US"/>
                  <a:t>（</a:t>
                </a:r>
                <a14:m>
                  <m:oMath xmlns:m="http://schemas.openxmlformats.org/officeDocument/2006/math">
                    <m:r>
                      <a:rPr lang="en-US" altLang="ja-JP" b="0" i="1" smtClean="0">
                        <a:latin typeface="Cambria Math" panose="02040503050406030204" pitchFamily="18" charset="0"/>
                      </a:rPr>
                      <m:t>𝑔</m:t>
                    </m:r>
                  </m:oMath>
                </a14:m>
                <a:r>
                  <a:rPr lang="ja-JP" altLang="en-US"/>
                  <a:t>）</a:t>
                </a:r>
                <a:r>
                  <a:rPr kumimoji="1" lang="ja-JP" altLang="en-US"/>
                  <a:t>を</a:t>
                </a:r>
                <a:r>
                  <a:rPr lang="ja-JP" altLang="en-US">
                    <a:solidFill>
                      <a:srgbClr val="FF0000"/>
                    </a:solidFill>
                  </a:rPr>
                  <a:t>深さ優先的</a:t>
                </a:r>
                <a:r>
                  <a:rPr lang="ja-JP" altLang="en-US"/>
                  <a:t>に</a:t>
                </a:r>
                <a:r>
                  <a:rPr kumimoji="1" lang="ja-JP" altLang="en-US"/>
                  <a:t>探索</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sz="4000" dirty="0"/>
              </a:p>
              <a:p>
                <a:pPr marL="0" indent="0">
                  <a:buNone/>
                </a:pPr>
                <a:endParaRPr lang="en-US" altLang="ja-JP" sz="3200" dirty="0"/>
              </a:p>
              <a:p>
                <a:pPr marL="0" indent="0">
                  <a:buNone/>
                </a:pPr>
                <a:r>
                  <a:rPr kumimoji="1" lang="ja-JP" altLang="en-US"/>
                  <a:t>探索木の包含関係を利用し</a:t>
                </a:r>
                <a:endParaRPr kumimoji="1" lang="en-US" altLang="ja-JP" dirty="0"/>
              </a:p>
              <a:p>
                <a:pPr marL="0" indent="0">
                  <a:buNone/>
                </a:pPr>
                <a:r>
                  <a:rPr lang="ja-JP" altLang="en-US"/>
                  <a:t>子孫ノードでの</a:t>
                </a:r>
                <a14:m>
                  <m:oMath xmlns:m="http://schemas.openxmlformats.org/officeDocument/2006/math">
                    <m:r>
                      <m:rPr>
                        <m:sty m:val="p"/>
                      </m:rPr>
                      <a:rPr lang="en-US" altLang="ja-JP" b="0" i="0" smtClean="0">
                        <a:latin typeface="Cambria Math" panose="02040503050406030204" pitchFamily="18" charset="0"/>
                      </a:rPr>
                      <m:t>TSS</m:t>
                    </m:r>
                  </m:oMath>
                </a14:m>
                <a:r>
                  <a:rPr lang="ja-JP" altLang="en-US"/>
                  <a:t>の下限値</a:t>
                </a:r>
                <a:r>
                  <a:rPr lang="ja-JP" altLang="en-US" dirty="0"/>
                  <a:t>（</a:t>
                </a:r>
                <a14:m>
                  <m:oMath xmlns:m="http://schemas.openxmlformats.org/officeDocument/2006/math">
                    <m:r>
                      <m:rPr>
                        <m:sty m:val="p"/>
                      </m:rPr>
                      <a:rPr lang="en-US" altLang="ja-JP" b="0" i="0" smtClean="0">
                        <a:latin typeface="Cambria Math" panose="02040503050406030204" pitchFamily="18" charset="0"/>
                      </a:rPr>
                      <m:t>Bound</m:t>
                    </m:r>
                  </m:oMath>
                </a14:m>
                <a:r>
                  <a:rPr lang="ja-JP" altLang="en-US"/>
                  <a:t>）を計算　　</a:t>
                </a:r>
                <a:endParaRPr lang="en-US" altLang="ja-JP" dirty="0"/>
              </a:p>
              <a:p>
                <a:pPr marL="0" indent="0">
                  <a:buNone/>
                </a:pPr>
                <a:r>
                  <a:rPr lang="ja-JP" altLang="en-US"/>
                  <a:t>➡︎　</a:t>
                </a:r>
                <a:r>
                  <a:rPr kumimoji="1" lang="ja-JP" altLang="en-US"/>
                  <a:t>枝刈りを利用した</a:t>
                </a:r>
                <a:r>
                  <a:rPr kumimoji="1" lang="ja-JP" altLang="en-US">
                    <a:solidFill>
                      <a:srgbClr val="FF0000"/>
                    </a:solidFill>
                  </a:rPr>
                  <a:t>厳密探索</a:t>
                </a:r>
              </a:p>
            </p:txBody>
          </p:sp>
        </mc:Choice>
        <mc:Fallback xmlns="">
          <p:sp>
            <p:nvSpPr>
              <p:cNvPr id="3" name="コンテンツ プレースホルダー 2">
                <a:extLst>
                  <a:ext uri="{FF2B5EF4-FFF2-40B4-BE49-F238E27FC236}">
                    <a16:creationId xmlns:a16="http://schemas.microsoft.com/office/drawing/2014/main" id="{A879B49C-80D6-D548-9B8A-FB689FCE74C2}"/>
                  </a:ext>
                </a:extLst>
              </p:cNvPr>
              <p:cNvSpPr>
                <a:spLocks noGrp="1" noRot="1" noChangeAspect="1" noMove="1" noResize="1" noEditPoints="1" noAdjustHandles="1" noChangeArrowheads="1" noChangeShapeType="1" noTextEdit="1"/>
              </p:cNvSpPr>
              <p:nvPr>
                <p:ph idx="1"/>
              </p:nvPr>
            </p:nvSpPr>
            <p:spPr>
              <a:xfrm>
                <a:off x="628650" y="1558168"/>
                <a:ext cx="7886700" cy="5030787"/>
              </a:xfrm>
              <a:blipFill>
                <a:blip r:embed="rId3"/>
                <a:stretch>
                  <a:fillRect l="-1286" t="-176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7F3C495-2EB4-8A4F-A56A-0B9FB30DEFC5}"/>
              </a:ext>
            </a:extLst>
          </p:cNvPr>
          <p:cNvSpPr>
            <a:spLocks noGrp="1"/>
          </p:cNvSpPr>
          <p:nvPr>
            <p:ph type="sldNum" sz="quarter" idx="12"/>
          </p:nvPr>
        </p:nvSpPr>
        <p:spPr/>
        <p:txBody>
          <a:bodyPr/>
          <a:lstStyle/>
          <a:p>
            <a:fld id="{C43D2B4F-7C46-054A-9107-F4F43BECA26E}" type="slidenum">
              <a:rPr kumimoji="1" lang="ja-JP" altLang="en-US" smtClean="0"/>
              <a:pPr/>
              <a:t>5</a:t>
            </a:fld>
            <a:endParaRPr kumimoji="1" lang="ja-JP" altLang="en-US"/>
          </a:p>
        </p:txBody>
      </p:sp>
      <p:pic>
        <p:nvPicPr>
          <p:cNvPr id="5" name="グラフィックス 4">
            <a:extLst>
              <a:ext uri="{FF2B5EF4-FFF2-40B4-BE49-F238E27FC236}">
                <a16:creationId xmlns:a16="http://schemas.microsoft.com/office/drawing/2014/main" id="{7D567715-060F-6D47-8DB5-F1A571948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1769" y="2790109"/>
            <a:ext cx="2859766" cy="1751211"/>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39628D8-300C-8343-9B5C-87BC54F0E1F5}"/>
                  </a:ext>
                </a:extLst>
              </p:cNvPr>
              <p:cNvSpPr txBox="1"/>
              <p:nvPr/>
            </p:nvSpPr>
            <p:spPr>
              <a:xfrm>
                <a:off x="628650" y="2848800"/>
                <a:ext cx="4364465" cy="2092945"/>
              </a:xfrm>
              <a:prstGeom prst="rect">
                <a:avLst/>
              </a:prstGeom>
              <a:noFill/>
            </p:spPr>
            <p:txBody>
              <a:bodyPr wrap="none" rtlCol="0">
                <a:spAutoFit/>
              </a:bodyPr>
              <a:lstStyle/>
              <a:p>
                <a:r>
                  <a:rPr kumimoji="1" lang="en-US" altLang="ja-JP" sz="2200" b="0" dirty="0"/>
                  <a:t> </a:t>
                </a:r>
                <a14:m>
                  <m:oMath xmlns:m="http://schemas.openxmlformats.org/officeDocument/2006/math">
                    <m:func>
                      <m:funcPr>
                        <m:ctrlPr>
                          <a:rPr kumimoji="1" lang="en-US" altLang="ja-JP" sz="2200" b="0" i="1" smtClean="0">
                            <a:latin typeface="Cambria Math" panose="02040503050406030204" pitchFamily="18" charset="0"/>
                          </a:rPr>
                        </m:ctrlPr>
                      </m:funcPr>
                      <m:fName>
                        <m:sSub>
                          <m:sSubPr>
                            <m:ctrlPr>
                              <a:rPr kumimoji="1" lang="en-US" altLang="ja-JP" sz="2200" b="0" i="1" smtClean="0">
                                <a:latin typeface="Cambria Math" panose="02040503050406030204" pitchFamily="18" charset="0"/>
                              </a:rPr>
                            </m:ctrlPr>
                          </m:sSubPr>
                          <m:e>
                            <m:r>
                              <m:rPr>
                                <m:sty m:val="p"/>
                              </m:rPr>
                              <a:rPr kumimoji="1" lang="en-US" altLang="ja-JP" sz="2200" b="0" i="0" smtClean="0">
                                <a:latin typeface="Cambria Math" panose="02040503050406030204" pitchFamily="18" charset="0"/>
                              </a:rPr>
                              <m:t>min</m:t>
                            </m:r>
                          </m:e>
                          <m:sub>
                            <m:r>
                              <a:rPr kumimoji="1" lang="en-US" altLang="ja-JP" sz="2200" b="0" i="1" smtClean="0">
                                <a:latin typeface="Cambria Math" panose="02040503050406030204" pitchFamily="18" charset="0"/>
                              </a:rPr>
                              <m:t>𝑔</m:t>
                            </m:r>
                          </m:sub>
                        </m:sSub>
                      </m:fName>
                      <m:e>
                        <m:d>
                          <m:dPr>
                            <m:begChr m:val="["/>
                            <m:endChr m:val=""/>
                            <m:ctrlPr>
                              <a:rPr kumimoji="1" lang="en-US" altLang="ja-JP" sz="2200" i="1">
                                <a:latin typeface="Cambria Math" panose="02040503050406030204" pitchFamily="18" charset="0"/>
                              </a:rPr>
                            </m:ctrlPr>
                          </m:dPr>
                          <m:e>
                            <m:r>
                              <a:rPr kumimoji="1" lang="en-US" altLang="ja-JP" sz="2200" i="1">
                                <a:latin typeface="Cambria Math" panose="02040503050406030204" pitchFamily="18" charset="0"/>
                              </a:rPr>
                              <m:t> </m:t>
                            </m:r>
                          </m:e>
                        </m:d>
                        <m:r>
                          <m:rPr>
                            <m:sty m:val="p"/>
                          </m:rPr>
                          <a:rPr kumimoji="1" lang="en-US" altLang="ja-JP" sz="2200">
                            <a:latin typeface="Cambria Math" panose="02040503050406030204" pitchFamily="18" charset="0"/>
                          </a:rPr>
                          <m:t>TSS</m:t>
                        </m:r>
                        <m:d>
                          <m:dPr>
                            <m:ctrlPr>
                              <a:rPr kumimoji="1" lang="en-US" altLang="ja-JP" sz="2200" i="1">
                                <a:latin typeface="Cambria Math" panose="02040503050406030204" pitchFamily="18" charset="0"/>
                              </a:rPr>
                            </m:ctrlPr>
                          </m:dPr>
                          <m:e>
                            <m:sSub>
                              <m:sSubPr>
                                <m:ctrlPr>
                                  <a:rPr kumimoji="1" lang="en-US" altLang="ja-JP" sz="2200" i="1">
                                    <a:latin typeface="Cambria Math" panose="02040503050406030204" pitchFamily="18" charset="0"/>
                                  </a:rPr>
                                </m:ctrlPr>
                              </m:sSubPr>
                              <m:e>
                                <m:r>
                                  <m:rPr>
                                    <m:sty m:val="p"/>
                                  </m:rPr>
                                  <a:rPr kumimoji="1" lang="en-US" altLang="ja-JP" sz="2200">
                                    <a:latin typeface="Cambria Math" panose="02040503050406030204" pitchFamily="18" charset="0"/>
                                  </a:rPr>
                                  <m:t>D</m:t>
                                </m:r>
                              </m:e>
                              <m:sub>
                                <m:r>
                                  <a:rPr kumimoji="1" lang="en-US" altLang="ja-JP" sz="2200">
                                    <a:latin typeface="Cambria Math" panose="02040503050406030204" pitchFamily="18" charset="0"/>
                                  </a:rPr>
                                  <m:t>0</m:t>
                                </m:r>
                              </m:sub>
                            </m:sSub>
                            <m:d>
                              <m:dPr>
                                <m:ctrlPr>
                                  <a:rPr kumimoji="1" lang="en-US" altLang="ja-JP" sz="2200" i="1">
                                    <a:latin typeface="Cambria Math" panose="02040503050406030204" pitchFamily="18" charset="0"/>
                                  </a:rPr>
                                </m:ctrlPr>
                              </m:dPr>
                              <m:e>
                                <m:r>
                                  <a:rPr kumimoji="1" lang="en-US" altLang="ja-JP" sz="2200" i="1">
                                    <a:latin typeface="Cambria Math" panose="02040503050406030204" pitchFamily="18" charset="0"/>
                                  </a:rPr>
                                  <m:t>𝑔</m:t>
                                </m:r>
                              </m:e>
                            </m:d>
                          </m:e>
                        </m:d>
                        <m:r>
                          <a:rPr kumimoji="1" lang="en-US" altLang="ja-JP" sz="2200" i="1">
                            <a:latin typeface="Cambria Math" panose="02040503050406030204" pitchFamily="18" charset="0"/>
                          </a:rPr>
                          <m:t>+</m:t>
                        </m:r>
                        <m:r>
                          <m:rPr>
                            <m:sty m:val="p"/>
                          </m:rPr>
                          <a:rPr kumimoji="1" lang="en-US" altLang="ja-JP" sz="2200">
                            <a:latin typeface="Cambria Math" panose="02040503050406030204" pitchFamily="18" charset="0"/>
                          </a:rPr>
                          <m:t>TSS</m:t>
                        </m:r>
                        <m:d>
                          <m:dPr>
                            <m:ctrlPr>
                              <a:rPr kumimoji="1" lang="en-US" altLang="ja-JP" sz="2200" i="1">
                                <a:latin typeface="Cambria Math" panose="02040503050406030204" pitchFamily="18" charset="0"/>
                              </a:rPr>
                            </m:ctrlPr>
                          </m:dPr>
                          <m:e>
                            <m:sSub>
                              <m:sSubPr>
                                <m:ctrlPr>
                                  <a:rPr kumimoji="1" lang="en-US" altLang="ja-JP" sz="2200" i="1">
                                    <a:latin typeface="Cambria Math" panose="02040503050406030204" pitchFamily="18" charset="0"/>
                                  </a:rPr>
                                </m:ctrlPr>
                              </m:sSubPr>
                              <m:e>
                                <m:r>
                                  <m:rPr>
                                    <m:sty m:val="p"/>
                                  </m:rPr>
                                  <a:rPr kumimoji="1" lang="en-US" altLang="ja-JP" sz="2200">
                                    <a:latin typeface="Cambria Math" panose="02040503050406030204" pitchFamily="18" charset="0"/>
                                  </a:rPr>
                                  <m:t>D</m:t>
                                </m:r>
                              </m:e>
                              <m:sub>
                                <m:r>
                                  <a:rPr kumimoji="1" lang="en-US" altLang="ja-JP" sz="2200">
                                    <a:latin typeface="Cambria Math" panose="02040503050406030204" pitchFamily="18" charset="0"/>
                                  </a:rPr>
                                  <m:t>1</m:t>
                                </m:r>
                              </m:sub>
                            </m:sSub>
                            <m:d>
                              <m:dPr>
                                <m:ctrlPr>
                                  <a:rPr kumimoji="1" lang="en-US" altLang="ja-JP" sz="2200" i="1">
                                    <a:latin typeface="Cambria Math" panose="02040503050406030204" pitchFamily="18" charset="0"/>
                                  </a:rPr>
                                </m:ctrlPr>
                              </m:dPr>
                              <m:e>
                                <m:r>
                                  <a:rPr kumimoji="1" lang="en-US" altLang="ja-JP" sz="2200" i="1">
                                    <a:latin typeface="Cambria Math" panose="02040503050406030204" pitchFamily="18" charset="0"/>
                                  </a:rPr>
                                  <m:t>𝑔</m:t>
                                </m:r>
                              </m:e>
                            </m:d>
                          </m:e>
                        </m:d>
                        <m:d>
                          <m:dPr>
                            <m:begChr m:val=""/>
                            <m:endChr m:val="]"/>
                            <m:ctrlPr>
                              <a:rPr kumimoji="1" lang="en-US" altLang="ja-JP" sz="2200" i="1">
                                <a:latin typeface="Cambria Math" panose="02040503050406030204" pitchFamily="18" charset="0"/>
                              </a:rPr>
                            </m:ctrlPr>
                          </m:dPr>
                          <m:e>
                            <m:r>
                              <a:rPr kumimoji="1" lang="en-US" altLang="ja-JP" sz="2200" i="1">
                                <a:latin typeface="Cambria Math" panose="02040503050406030204" pitchFamily="18" charset="0"/>
                              </a:rPr>
                              <m:t> </m:t>
                            </m:r>
                          </m:e>
                        </m:d>
                      </m:e>
                    </m:func>
                  </m:oMath>
                </a14:m>
                <a:endParaRPr kumimoji="1" lang="en-US" altLang="ja-JP" sz="2200" dirty="0"/>
              </a:p>
              <a:p>
                <a:r>
                  <a:rPr kumimoji="1" lang="en-US" altLang="ja-JP" sz="800" dirty="0"/>
                  <a:t> </a:t>
                </a:r>
              </a:p>
              <a:p>
                <a:r>
                  <a:rPr kumimoji="1" lang="en-US" altLang="ja-JP" b="0" dirty="0"/>
                  <a:t> </a:t>
                </a:r>
                <a14:m>
                  <m:oMath xmlns:m="http://schemas.openxmlformats.org/officeDocument/2006/math">
                    <m:r>
                      <m:rPr>
                        <m:sty m:val="p"/>
                      </m:rPr>
                      <a:rPr kumimoji="1" lang="en-US" altLang="ja-JP" sz="1600" b="0" i="0" smtClean="0">
                        <a:latin typeface="Cambria Math" panose="02040503050406030204" pitchFamily="18" charset="0"/>
                      </a:rPr>
                      <m:t>TSS</m:t>
                    </m:r>
                    <m:d>
                      <m:dPr>
                        <m:ctrlPr>
                          <a:rPr kumimoji="1" lang="en-US" altLang="ja-JP" sz="1600" b="0" i="1" smtClean="0">
                            <a:latin typeface="Cambria Math" panose="02040503050406030204" pitchFamily="18" charset="0"/>
                          </a:rPr>
                        </m:ctrlPr>
                      </m:dPr>
                      <m:e>
                        <m:r>
                          <m:rPr>
                            <m:sty m:val="p"/>
                          </m:rPr>
                          <a:rPr kumimoji="1" lang="en-US" altLang="ja-JP" sz="1600" b="0" i="0" smtClean="0">
                            <a:latin typeface="Cambria Math" panose="02040503050406030204" pitchFamily="18" charset="0"/>
                          </a:rPr>
                          <m:t>D</m:t>
                        </m:r>
                      </m:e>
                    </m:d>
                    <m:r>
                      <a:rPr kumimoji="1" lang="en-US" altLang="ja-JP" sz="1600" b="0" i="0" smtClean="0">
                        <a:latin typeface="Cambria Math" panose="02040503050406030204" pitchFamily="18" charset="0"/>
                      </a:rPr>
                      <m:t>= </m:t>
                    </m:r>
                    <m:nary>
                      <m:naryPr>
                        <m:chr m:val="∑"/>
                        <m:supHide m:val="on"/>
                        <m:ctrlPr>
                          <a:rPr kumimoji="1" lang="en-US" altLang="ja-JP" sz="1600" b="0" i="1" smtClean="0">
                            <a:latin typeface="Cambria Math" panose="02040503050406030204" pitchFamily="18" charset="0"/>
                          </a:rPr>
                        </m:ctrlPr>
                      </m:naryPr>
                      <m:sub>
                        <m:r>
                          <m:rPr>
                            <m:brk m:alnAt="7"/>
                          </m:rPr>
                          <a:rPr kumimoji="1" lang="en-US" altLang="ja-JP" sz="1600" b="0" i="1" smtClean="0">
                            <a:latin typeface="Cambria Math" panose="02040503050406030204" pitchFamily="18" charset="0"/>
                          </a:rPr>
                          <m:t>𝑖</m:t>
                        </m:r>
                        <m:r>
                          <a:rPr kumimoji="1" lang="en-US" altLang="ja-JP" sz="1600" b="0" i="1" smtClean="0">
                            <a:latin typeface="Cambria Math" panose="02040503050406030204" pitchFamily="18" charset="0"/>
                            <a:ea typeface="Cambria Math" panose="02040503050406030204" pitchFamily="18" charset="0"/>
                          </a:rPr>
                          <m:t>∈</m:t>
                        </m:r>
                        <m:d>
                          <m:dPr>
                            <m:begChr m:val="["/>
                            <m:endChr m:val="]"/>
                            <m:ctrlPr>
                              <a:rPr kumimoji="1" lang="en-US" altLang="ja-JP" sz="1600" b="0" i="1" smtClean="0">
                                <a:latin typeface="Cambria Math" panose="02040503050406030204" pitchFamily="18" charset="0"/>
                                <a:ea typeface="Cambria Math" panose="02040503050406030204" pitchFamily="18" charset="0"/>
                              </a:rPr>
                            </m:ctrlPr>
                          </m:dPr>
                          <m:e>
                            <m:d>
                              <m:dPr>
                                <m:begChr m:val="|"/>
                                <m:endChr m:val="|"/>
                                <m:ctrlPr>
                                  <a:rPr kumimoji="1" lang="en-US" altLang="ja-JP" sz="1600" b="0" i="1" smtClean="0">
                                    <a:latin typeface="Cambria Math" panose="02040503050406030204" pitchFamily="18" charset="0"/>
                                    <a:ea typeface="Cambria Math" panose="02040503050406030204" pitchFamily="18" charset="0"/>
                                  </a:rPr>
                                </m:ctrlPr>
                              </m:dPr>
                              <m:e>
                                <m:r>
                                  <m:rPr>
                                    <m:brk m:alnAt="7"/>
                                  </m:rPr>
                                  <a:rPr kumimoji="1" lang="en-US" altLang="ja-JP" sz="1600" b="0" i="1" smtClean="0">
                                    <a:latin typeface="Cambria Math" panose="02040503050406030204" pitchFamily="18" charset="0"/>
                                    <a:ea typeface="Cambria Math" panose="02040503050406030204" pitchFamily="18" charset="0"/>
                                  </a:rPr>
                                  <m:t>𝐷</m:t>
                                </m:r>
                              </m:e>
                            </m:d>
                          </m:e>
                        </m:d>
                      </m:sub>
                      <m:sup/>
                      <m:e>
                        <m:sSup>
                          <m:sSupPr>
                            <m:ctrlPr>
                              <a:rPr kumimoji="1" lang="en-US" altLang="ja-JP" sz="1600" b="0" i="1" smtClean="0">
                                <a:latin typeface="Cambria Math" panose="02040503050406030204" pitchFamily="18" charset="0"/>
                              </a:rPr>
                            </m:ctrlPr>
                          </m:sSupPr>
                          <m:e>
                            <m:d>
                              <m:dPr>
                                <m:ctrlPr>
                                  <a:rPr kumimoji="1" lang="en-US" altLang="ja-JP" sz="1600" b="0" i="1" smtClean="0">
                                    <a:latin typeface="Cambria Math" panose="02040503050406030204" pitchFamily="18" charset="0"/>
                                  </a:rPr>
                                </m:ctrlPr>
                              </m:dPr>
                              <m:e>
                                <m:sSubSup>
                                  <m:sSubSupPr>
                                    <m:ctrlPr>
                                      <a:rPr kumimoji="1" lang="en-US" altLang="ja-JP" sz="1600" b="0" i="1" smtClean="0">
                                        <a:latin typeface="Cambria Math" panose="02040503050406030204" pitchFamily="18" charset="0"/>
                                      </a:rPr>
                                    </m:ctrlPr>
                                  </m:sSubSupPr>
                                  <m:e>
                                    <m:r>
                                      <a:rPr kumimoji="1" lang="en-US" altLang="ja-JP" sz="1600" b="0" i="1" smtClean="0">
                                        <a:latin typeface="Cambria Math" panose="02040503050406030204" pitchFamily="18" charset="0"/>
                                      </a:rPr>
                                      <m:t>𝑦</m:t>
                                    </m:r>
                                  </m:e>
                                  <m:sub>
                                    <m:r>
                                      <a:rPr lang="en-US" altLang="ja-JP" sz="1600" b="0" i="1" smtClean="0">
                                        <a:latin typeface="Cambria Math" panose="02040503050406030204" pitchFamily="18" charset="0"/>
                                      </a:rPr>
                                      <m:t>𝑖</m:t>
                                    </m:r>
                                  </m:sub>
                                  <m:sup>
                                    <m:r>
                                      <a:rPr lang="en-US" altLang="ja-JP" sz="1600" b="0" i="1" smtClean="0">
                                        <a:latin typeface="Cambria Math" panose="02040503050406030204" pitchFamily="18" charset="0"/>
                                      </a:rPr>
                                      <m:t> </m:t>
                                    </m:r>
                                  </m:sup>
                                </m:sSubSup>
                                <m:r>
                                  <a:rPr lang="en-US" altLang="ja-JP" sz="1600" b="0" i="1" smtClean="0">
                                    <a:latin typeface="Cambria Math" panose="02040503050406030204" pitchFamily="18" charset="0"/>
                                  </a:rPr>
                                  <m:t>−</m:t>
                                </m:r>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panose="02040503050406030204" pitchFamily="18" charset="0"/>
                                      </a:rPr>
                                      <m:t>𝑦</m:t>
                                    </m:r>
                                  </m:e>
                                </m:acc>
                              </m:e>
                            </m:d>
                          </m:e>
                          <m:sup>
                            <m:r>
                              <a:rPr kumimoji="1" lang="en-US" altLang="ja-JP" sz="1600" b="0" i="1" smtClean="0">
                                <a:latin typeface="Cambria Math" panose="02040503050406030204" pitchFamily="18" charset="0"/>
                              </a:rPr>
                              <m:t>2</m:t>
                            </m:r>
                          </m:sup>
                        </m:sSup>
                      </m:e>
                    </m:nary>
                    <m:r>
                      <a:rPr kumimoji="1" lang="en-US" altLang="ja-JP" sz="1600" b="0" i="0" smtClean="0">
                        <a:latin typeface="Cambria Math" panose="02040503050406030204" pitchFamily="18" charset="0"/>
                      </a:rPr>
                      <m:t>,    </m:t>
                    </m:r>
                    <m:acc>
                      <m:accPr>
                        <m:chr m:val="̅"/>
                        <m:ctrlPr>
                          <a:rPr kumimoji="1" lang="en-US" altLang="ja-JP" sz="1600" i="1" smtClean="0">
                            <a:latin typeface="Cambria Math" panose="02040503050406030204" pitchFamily="18" charset="0"/>
                          </a:rPr>
                        </m:ctrlPr>
                      </m:accPr>
                      <m:e>
                        <m:r>
                          <a:rPr kumimoji="1" lang="en-US" altLang="ja-JP" sz="1600" b="0" i="1" smtClean="0">
                            <a:latin typeface="Cambria Math" panose="02040503050406030204" pitchFamily="18" charset="0"/>
                          </a:rPr>
                          <m:t>𝑦</m:t>
                        </m:r>
                      </m:e>
                    </m:acc>
                    <m:r>
                      <a:rPr kumimoji="1" lang="en-US" altLang="ja-JP" sz="1600" b="0" i="1" smtClean="0">
                        <a:latin typeface="Cambria Math" panose="02040503050406030204" pitchFamily="18" charset="0"/>
                      </a:rPr>
                      <m:t>= </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1</m:t>
                        </m:r>
                      </m:num>
                      <m:den>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𝐷</m:t>
                        </m:r>
                        <m:r>
                          <a:rPr kumimoji="1" lang="en-US" altLang="ja-JP" sz="1600" b="0" i="1" smtClean="0">
                            <a:latin typeface="Cambria Math" panose="02040503050406030204" pitchFamily="18" charset="0"/>
                          </a:rPr>
                          <m:t>|</m:t>
                        </m:r>
                      </m:den>
                    </m:f>
                    <m:nary>
                      <m:naryPr>
                        <m:chr m:val="∑"/>
                        <m:supHide m:val="on"/>
                        <m:ctrlPr>
                          <a:rPr kumimoji="1" lang="en-US" altLang="ja-JP" sz="1600" b="0" i="1" smtClean="0">
                            <a:latin typeface="Cambria Math" panose="02040503050406030204" pitchFamily="18" charset="0"/>
                          </a:rPr>
                        </m:ctrlPr>
                      </m:naryPr>
                      <m:sub>
                        <m:r>
                          <m:rPr>
                            <m:brk m:alnAt="7"/>
                          </m:rPr>
                          <a:rPr kumimoji="1" lang="en-US" altLang="ja-JP" sz="1600" b="0" i="1" smtClean="0">
                            <a:latin typeface="Cambria Math" panose="02040503050406030204" pitchFamily="18" charset="0"/>
                          </a:rPr>
                          <m:t>𝑖</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𝐷</m:t>
                        </m:r>
                        <m:r>
                          <a:rPr kumimoji="1" lang="en-US" altLang="ja-JP" sz="1600" b="0" i="1" smtClean="0">
                            <a:latin typeface="Cambria Math" panose="02040503050406030204" pitchFamily="18" charset="0"/>
                            <a:ea typeface="Cambria Math" panose="02040503050406030204" pitchFamily="18" charset="0"/>
                          </a:rPr>
                          <m:t>|]</m:t>
                        </m:r>
                      </m:sub>
                      <m:sup/>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𝑦</m:t>
                            </m:r>
                          </m:e>
                          <m:sub>
                            <m:r>
                              <a:rPr kumimoji="1" lang="en-US" altLang="ja-JP" sz="1600" b="0" i="1" smtClean="0">
                                <a:latin typeface="Cambria Math" panose="02040503050406030204" pitchFamily="18" charset="0"/>
                              </a:rPr>
                              <m:t>𝑖</m:t>
                            </m:r>
                          </m:sub>
                        </m:sSub>
                      </m:e>
                    </m:nary>
                  </m:oMath>
                </a14:m>
                <a:endParaRPr kumimoji="1" lang="en-US" altLang="ja-JP" sz="1600" dirty="0"/>
              </a:p>
              <a:p>
                <a:r>
                  <a:rPr kumimoji="1" lang="en-US" altLang="ja-JP" sz="1600" dirty="0"/>
                  <a:t> </a:t>
                </a:r>
                <a14:m>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𝐷</m:t>
                        </m:r>
                      </m:e>
                      <m:sub>
                        <m:r>
                          <a:rPr kumimoji="1" lang="en-US" altLang="ja-JP" sz="1600" b="0" i="1" smtClean="0">
                            <a:latin typeface="Cambria Math" panose="02040503050406030204" pitchFamily="18" charset="0"/>
                          </a:rPr>
                          <m:t>0</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𝑔</m:t>
                        </m:r>
                      </m:e>
                    </m:d>
                    <m:r>
                      <a:rPr kumimoji="1" lang="en-US" altLang="ja-JP" sz="1600" b="0" i="1" smtClean="0">
                        <a:latin typeface="Cambria Math" panose="02040503050406030204" pitchFamily="18" charset="0"/>
                      </a:rPr>
                      <m:t> : </m:t>
                    </m:r>
                    <m:d>
                      <m:dPr>
                        <m:begChr m:val="{"/>
                        <m:endChr m:val="}"/>
                        <m:ctrlPr>
                          <a:rPr kumimoji="1" lang="en-US" altLang="ja-JP" sz="1600" b="0" i="1" smtClean="0">
                            <a:latin typeface="Cambria Math" panose="02040503050406030204" pitchFamily="18" charset="0"/>
                          </a:rPr>
                        </m:ctrlPr>
                      </m:dPr>
                      <m:e>
                        <m:d>
                          <m:dPr>
                            <m:ctrlPr>
                              <a:rPr kumimoji="1" lang="en-US" altLang="ja-JP" sz="1600" b="0" i="1" smtClean="0">
                                <a:latin typeface="Cambria Math" panose="02040503050406030204" pitchFamily="18" charset="0"/>
                              </a:rPr>
                            </m:ctrlPr>
                          </m:dPr>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𝐺</m:t>
                                </m:r>
                              </m:e>
                              <m:sub>
                                <m:r>
                                  <a:rPr kumimoji="1" lang="en-US" altLang="ja-JP" sz="1600" b="0" i="1" smtClean="0">
                                    <a:latin typeface="Cambria Math" panose="02040503050406030204" pitchFamily="18" charset="0"/>
                                  </a:rPr>
                                  <m:t>𝑖</m:t>
                                </m:r>
                              </m:sub>
                            </m:sSub>
                            <m:r>
                              <a:rPr kumimoji="1" lang="en-US" altLang="ja-JP" sz="1600" b="0" i="1" smtClean="0">
                                <a:latin typeface="Cambria Math" panose="02040503050406030204" pitchFamily="18"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𝑦</m:t>
                                </m:r>
                              </m:e>
                              <m:sub>
                                <m:r>
                                  <a:rPr kumimoji="1" lang="en-US" altLang="ja-JP" sz="1600" b="0" i="1" smtClean="0">
                                    <a:latin typeface="Cambria Math" panose="02040503050406030204" pitchFamily="18" charset="0"/>
                                  </a:rPr>
                                  <m:t>𝑖</m:t>
                                </m:r>
                              </m:sub>
                            </m:sSub>
                          </m:e>
                        </m:d>
                        <m:r>
                          <a:rPr kumimoji="1" lang="en-US" altLang="ja-JP" sz="1600" b="0"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𝐷</m:t>
                        </m:r>
                      </m:e>
                      <m:e>
                        <m:r>
                          <a:rPr kumimoji="1" lang="en-US" altLang="ja-JP" sz="1600" b="0" i="1" smtClean="0">
                            <a:latin typeface="Cambria Math" panose="02040503050406030204" pitchFamily="18" charset="0"/>
                            <a:ea typeface="Cambria Math" panose="02040503050406030204" pitchFamily="18" charset="0"/>
                          </a:rPr>
                          <m:t>𝐺</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𝑔</m:t>
                        </m:r>
                      </m:e>
                    </m:d>
                  </m:oMath>
                </a14:m>
                <a:endParaRPr kumimoji="1" lang="en-US" altLang="ja-JP" sz="1600" b="0" i="1" dirty="0">
                  <a:latin typeface="Cambria Math" panose="02040503050406030204" pitchFamily="18" charset="0"/>
                </a:endParaRPr>
              </a:p>
              <a:p>
                <a:r>
                  <a:rPr kumimoji="1" lang="en-US" altLang="ja-JP" sz="1600" b="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𝐷</m:t>
                        </m:r>
                      </m:e>
                      <m:sub>
                        <m:r>
                          <a:rPr kumimoji="1" lang="en-US" altLang="ja-JP" sz="1600" b="0" i="1" smtClean="0">
                            <a:latin typeface="Cambria Math" panose="02040503050406030204" pitchFamily="18" charset="0"/>
                          </a:rPr>
                          <m:t>1</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𝑔</m:t>
                        </m:r>
                      </m:e>
                    </m:d>
                    <m:r>
                      <a:rPr kumimoji="1" lang="en-US" altLang="ja-JP" sz="1600" b="0" i="1" smtClean="0">
                        <a:latin typeface="Cambria Math" panose="02040503050406030204" pitchFamily="18" charset="0"/>
                      </a:rPr>
                      <m:t> : </m:t>
                    </m:r>
                    <m:d>
                      <m:dPr>
                        <m:begChr m:val="{"/>
                        <m:endChr m:val="}"/>
                        <m:ctrlPr>
                          <a:rPr kumimoji="1" lang="en-US" altLang="ja-JP" sz="1600" i="1">
                            <a:latin typeface="Cambria Math" panose="02040503050406030204" pitchFamily="18" charset="0"/>
                          </a:rPr>
                        </m:ctrlPr>
                      </m:dPr>
                      <m:e>
                        <m:d>
                          <m:dPr>
                            <m:ctrlPr>
                              <a:rPr kumimoji="1" lang="en-US" altLang="ja-JP" sz="1600" i="1">
                                <a:latin typeface="Cambria Math" panose="02040503050406030204" pitchFamily="18" charset="0"/>
                              </a:rPr>
                            </m:ctrlPr>
                          </m:dPr>
                          <m:e>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𝐺</m:t>
                                </m:r>
                              </m:e>
                              <m:sub>
                                <m:r>
                                  <a:rPr kumimoji="1" lang="en-US" altLang="ja-JP" sz="1600" i="1">
                                    <a:latin typeface="Cambria Math" panose="02040503050406030204" pitchFamily="18" charset="0"/>
                                  </a:rPr>
                                  <m:t>𝑖</m:t>
                                </m:r>
                              </m:sub>
                            </m:sSub>
                            <m:r>
                              <a:rPr kumimoji="1" lang="en-US" altLang="ja-JP" sz="1600" i="1">
                                <a:latin typeface="Cambria Math" panose="02040503050406030204" pitchFamily="18" charset="0"/>
                              </a:rPr>
                              <m:t>, </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𝑦</m:t>
                                </m:r>
                              </m:e>
                              <m:sub>
                                <m:r>
                                  <a:rPr kumimoji="1" lang="en-US" altLang="ja-JP" sz="1600" i="1">
                                    <a:latin typeface="Cambria Math" panose="02040503050406030204" pitchFamily="18" charset="0"/>
                                  </a:rPr>
                                  <m:t>𝑖</m:t>
                                </m:r>
                              </m:sub>
                            </m:sSub>
                          </m:e>
                        </m:d>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𝐷</m:t>
                        </m:r>
                      </m:e>
                      <m:e>
                        <m:r>
                          <a:rPr kumimoji="1" lang="en-US" altLang="ja-JP" sz="1600" i="1">
                            <a:latin typeface="Cambria Math" panose="02040503050406030204" pitchFamily="18" charset="0"/>
                            <a:ea typeface="Cambria Math" panose="02040503050406030204" pitchFamily="18" charset="0"/>
                          </a:rPr>
                          <m:t>𝐺</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𝑔</m:t>
                        </m:r>
                      </m:e>
                    </m:d>
                  </m:oMath>
                </a14:m>
                <a:endParaRPr kumimoji="1" lang="en-US" altLang="ja-JP" sz="1600" dirty="0"/>
              </a:p>
              <a:p>
                <a:r>
                  <a:rPr kumimoji="1" lang="en-US" altLang="ja-JP" sz="1600" dirty="0"/>
                  <a:t> </a:t>
                </a:r>
                <a14:m>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  : </m:t>
                    </m:r>
                    <m:r>
                      <a:rPr kumimoji="1" lang="ja-JP" altLang="en-US" sz="1600" i="1">
                        <a:latin typeface="Cambria Math" panose="02040503050406030204" pitchFamily="18" charset="0"/>
                        <a:ea typeface="Cambria Math" panose="02040503050406030204" pitchFamily="18" charset="0"/>
                      </a:rPr>
                      <m:t>部分グラフ同型</m:t>
                    </m:r>
                  </m:oMath>
                </a14:m>
                <a:endParaRPr kumimoji="1" lang="en-US" altLang="ja-JP" sz="1600" dirty="0"/>
              </a:p>
              <a:p>
                <a:endParaRPr kumimoji="1" lang="ja-JP" altLang="en-US" sz="2400"/>
              </a:p>
            </p:txBody>
          </p:sp>
        </mc:Choice>
        <mc:Fallback xmlns="">
          <p:sp>
            <p:nvSpPr>
              <p:cNvPr id="7" name="テキスト ボックス 6">
                <a:extLst>
                  <a:ext uri="{FF2B5EF4-FFF2-40B4-BE49-F238E27FC236}">
                    <a16:creationId xmlns:a16="http://schemas.microsoft.com/office/drawing/2014/main" id="{739628D8-300C-8343-9B5C-87BC54F0E1F5}"/>
                  </a:ext>
                </a:extLst>
              </p:cNvPr>
              <p:cNvSpPr txBox="1">
                <a:spLocks noRot="1" noChangeAspect="1" noMove="1" noResize="1" noEditPoints="1" noAdjustHandles="1" noChangeArrowheads="1" noChangeShapeType="1" noTextEdit="1"/>
              </p:cNvSpPr>
              <p:nvPr/>
            </p:nvSpPr>
            <p:spPr>
              <a:xfrm>
                <a:off x="628650" y="2848800"/>
                <a:ext cx="4364465" cy="2092945"/>
              </a:xfrm>
              <a:prstGeom prst="rect">
                <a:avLst/>
              </a:prstGeom>
              <a:blipFill>
                <a:blip r:embed="rId6"/>
                <a:stretch>
                  <a:fillRect t="-24096" r="-6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074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7B3AA4-F1F4-4D43-8135-FA2FE4E3AA7C}"/>
              </a:ext>
            </a:extLst>
          </p:cNvPr>
          <p:cNvSpPr>
            <a:spLocks noGrp="1"/>
          </p:cNvSpPr>
          <p:nvPr>
            <p:ph type="title"/>
          </p:nvPr>
        </p:nvSpPr>
        <p:spPr/>
        <p:txBody>
          <a:bodyPr/>
          <a:lstStyle/>
          <a:p>
            <a:r>
              <a:rPr lang="ja-JP" altLang="en-US"/>
              <a:t>目的・提案</a:t>
            </a:r>
            <a:endParaRPr kumimoji="1" lang="ja-JP" altLang="en-US"/>
          </a:p>
        </p:txBody>
      </p:sp>
      <p:sp>
        <p:nvSpPr>
          <p:cNvPr id="3" name="コンテンツ プレースホルダー 2">
            <a:extLst>
              <a:ext uri="{FF2B5EF4-FFF2-40B4-BE49-F238E27FC236}">
                <a16:creationId xmlns:a16="http://schemas.microsoft.com/office/drawing/2014/main" id="{45ECEE29-7C56-2344-B3A2-AAB98143D465}"/>
              </a:ext>
            </a:extLst>
          </p:cNvPr>
          <p:cNvSpPr>
            <a:spLocks noGrp="1"/>
          </p:cNvSpPr>
          <p:nvPr>
            <p:ph idx="1"/>
          </p:nvPr>
        </p:nvSpPr>
        <p:spPr>
          <a:xfrm>
            <a:off x="628650" y="1558168"/>
            <a:ext cx="8515350" cy="5717277"/>
          </a:xfrm>
        </p:spPr>
        <p:txBody>
          <a:bodyPr>
            <a:normAutofit/>
          </a:bodyPr>
          <a:lstStyle/>
          <a:p>
            <a:pPr marL="0" indent="0">
              <a:buNone/>
            </a:pPr>
            <a:r>
              <a:rPr lang="ja-JP" altLang="en-US" u="sng"/>
              <a:t>問題点</a:t>
            </a:r>
            <a:endParaRPr lang="en-US" altLang="ja-JP" u="sng" dirty="0"/>
          </a:p>
          <a:p>
            <a:pPr marL="0" indent="0">
              <a:buNone/>
            </a:pPr>
            <a:r>
              <a:rPr lang="ja-JP" altLang="en-US"/>
              <a:t>・枝刈りをしてもまだ厳密計算のコストが大きい</a:t>
            </a:r>
            <a:endParaRPr lang="en-US" altLang="ja-JP" dirty="0"/>
          </a:p>
          <a:p>
            <a:pPr marL="0" indent="0">
              <a:buNone/>
            </a:pPr>
            <a:r>
              <a:rPr kumimoji="1" lang="ja-JP" altLang="en-US" sz="2000"/>
              <a:t>　</a:t>
            </a:r>
            <a:r>
              <a:rPr kumimoji="1" lang="en-US" altLang="ja-JP" sz="2000" dirty="0"/>
              <a:t> </a:t>
            </a:r>
            <a:r>
              <a:rPr kumimoji="1" lang="ja-JP" altLang="en-US" sz="2000"/>
              <a:t>  探索の計算コスト＝</a:t>
            </a:r>
            <a:r>
              <a:rPr lang="ja-JP" altLang="en-US" sz="2000"/>
              <a:t> </a:t>
            </a:r>
            <a:r>
              <a:rPr lang="en-US" altLang="ja-JP" sz="2000" dirty="0"/>
              <a:t>(</a:t>
            </a:r>
            <a:r>
              <a:rPr lang="ja-JP" altLang="en-US" sz="2000"/>
              <a:t>１回の探索コスト</a:t>
            </a:r>
            <a:r>
              <a:rPr lang="en-US" altLang="ja-JP" sz="2000" dirty="0"/>
              <a:t>)×(</a:t>
            </a:r>
            <a:r>
              <a:rPr lang="ja-JP" altLang="en-US" sz="2000"/>
              <a:t>出力決定森のノード数</a:t>
            </a:r>
            <a:r>
              <a:rPr lang="en-US" altLang="ja-JP" sz="2000" dirty="0"/>
              <a:t>)</a:t>
            </a:r>
            <a:endParaRPr kumimoji="1" lang="en-US" altLang="ja-JP" sz="2000" dirty="0"/>
          </a:p>
          <a:p>
            <a:pPr marL="0" indent="0">
              <a:buNone/>
            </a:pPr>
            <a:endParaRPr lang="en-US" altLang="ja-JP" u="sng" dirty="0"/>
          </a:p>
          <a:p>
            <a:pPr marL="0" indent="0">
              <a:buNone/>
            </a:pPr>
            <a:r>
              <a:rPr lang="ja-JP" altLang="en-US" u="sng"/>
              <a:t>目的</a:t>
            </a:r>
            <a:endParaRPr lang="en-US" altLang="ja-JP" u="sng" dirty="0"/>
          </a:p>
          <a:p>
            <a:pPr marL="0" indent="0">
              <a:buNone/>
            </a:pPr>
            <a:r>
              <a:rPr lang="ja-JP" altLang="en-US"/>
              <a:t>　決定森の</a:t>
            </a:r>
            <a:r>
              <a:rPr lang="ja-JP" altLang="en-US">
                <a:solidFill>
                  <a:srgbClr val="00B050"/>
                </a:solidFill>
              </a:rPr>
              <a:t>精度の劣化なし</a:t>
            </a:r>
            <a:r>
              <a:rPr lang="ja-JP" altLang="en-US"/>
              <a:t>に</a:t>
            </a:r>
            <a:r>
              <a:rPr lang="ja-JP" altLang="en-US">
                <a:solidFill>
                  <a:srgbClr val="00B050"/>
                </a:solidFill>
              </a:rPr>
              <a:t>探索コストの削減</a:t>
            </a:r>
            <a:endParaRPr lang="en-US" altLang="ja-JP" dirty="0">
              <a:solidFill>
                <a:srgbClr val="00B050"/>
              </a:solidFill>
            </a:endParaRPr>
          </a:p>
          <a:p>
            <a:pPr marL="0" indent="0">
              <a:buNone/>
            </a:pPr>
            <a:endParaRPr lang="en-US" altLang="ja-JP" u="sng" dirty="0"/>
          </a:p>
          <a:p>
            <a:pPr marL="0" indent="0">
              <a:buNone/>
            </a:pPr>
            <a:r>
              <a:rPr lang="ja-JP" altLang="en-US" u="sng"/>
              <a:t>提案</a:t>
            </a:r>
            <a:endParaRPr lang="en-US" altLang="ja-JP" u="sng" dirty="0"/>
          </a:p>
          <a:p>
            <a:pPr marL="0" indent="0">
              <a:buNone/>
            </a:pPr>
            <a:r>
              <a:rPr kumimoji="1" lang="ja-JP" altLang="en-US"/>
              <a:t>・厳密探索　➡︎　</a:t>
            </a:r>
            <a:r>
              <a:rPr lang="ja-JP" altLang="en-US"/>
              <a:t>近似探索</a:t>
            </a:r>
            <a:endParaRPr lang="en-US" altLang="ja-JP" dirty="0"/>
          </a:p>
          <a:p>
            <a:pPr marL="0" indent="0">
              <a:buNone/>
            </a:pPr>
            <a:r>
              <a:rPr lang="ja-JP" altLang="en-US"/>
              <a:t>・深さ優先　➡︎　</a:t>
            </a:r>
            <a:r>
              <a:rPr lang="ja-JP" altLang="en-US">
                <a:latin typeface="Cambria Math" panose="02040503050406030204" pitchFamily="18" charset="0"/>
                <a:ea typeface="Cambria Math" panose="02040503050406030204" pitchFamily="18" charset="0"/>
              </a:rPr>
              <a:t>有望方向優先</a:t>
            </a:r>
            <a:endParaRPr lang="en-US" altLang="ja-JP" dirty="0"/>
          </a:p>
        </p:txBody>
      </p:sp>
      <p:sp>
        <p:nvSpPr>
          <p:cNvPr id="4" name="スライド番号プレースホルダー 3">
            <a:extLst>
              <a:ext uri="{FF2B5EF4-FFF2-40B4-BE49-F238E27FC236}">
                <a16:creationId xmlns:a16="http://schemas.microsoft.com/office/drawing/2014/main" id="{ECBBD67C-F73C-3340-8D66-210718A3FC68}"/>
              </a:ext>
            </a:extLst>
          </p:cNvPr>
          <p:cNvSpPr>
            <a:spLocks noGrp="1"/>
          </p:cNvSpPr>
          <p:nvPr>
            <p:ph type="sldNum" sz="quarter" idx="12"/>
          </p:nvPr>
        </p:nvSpPr>
        <p:spPr/>
        <p:txBody>
          <a:bodyPr/>
          <a:lstStyle/>
          <a:p>
            <a:fld id="{C43D2B4F-7C46-054A-9107-F4F43BECA26E}" type="slidenum">
              <a:rPr kumimoji="1" lang="ja-JP" altLang="en-US" smtClean="0"/>
              <a:pPr/>
              <a:t>6</a:t>
            </a:fld>
            <a:endParaRPr kumimoji="1" lang="ja-JP" altLang="en-US"/>
          </a:p>
        </p:txBody>
      </p:sp>
    </p:spTree>
    <p:extLst>
      <p:ext uri="{BB962C8B-B14F-4D97-AF65-F5344CB8AC3E}">
        <p14:creationId xmlns:p14="http://schemas.microsoft.com/office/powerpoint/2010/main" val="795331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66324C-A57D-C14C-A194-E65BECEE835F}"/>
              </a:ext>
            </a:extLst>
          </p:cNvPr>
          <p:cNvSpPr>
            <a:spLocks noGrp="1"/>
          </p:cNvSpPr>
          <p:nvPr>
            <p:ph type="title"/>
          </p:nvPr>
        </p:nvSpPr>
        <p:spPr/>
        <p:txBody>
          <a:bodyPr/>
          <a:lstStyle/>
          <a:p>
            <a:r>
              <a:rPr kumimoji="1" lang="ja-JP" altLang="en-US"/>
              <a:t>提案手法</a:t>
            </a:r>
          </a:p>
        </p:txBody>
      </p:sp>
      <p:sp>
        <p:nvSpPr>
          <p:cNvPr id="3" name="コンテンツ プレースホルダー 2">
            <a:extLst>
              <a:ext uri="{FF2B5EF4-FFF2-40B4-BE49-F238E27FC236}">
                <a16:creationId xmlns:a16="http://schemas.microsoft.com/office/drawing/2014/main" id="{994870A8-95A6-1A47-A57F-E30C0EF93455}"/>
              </a:ext>
            </a:extLst>
          </p:cNvPr>
          <p:cNvSpPr>
            <a:spLocks noGrp="1"/>
          </p:cNvSpPr>
          <p:nvPr>
            <p:ph idx="1"/>
          </p:nvPr>
        </p:nvSpPr>
        <p:spPr>
          <a:xfrm>
            <a:off x="628650" y="1690688"/>
            <a:ext cx="7886700" cy="5030788"/>
          </a:xfrm>
        </p:spPr>
        <p:txBody>
          <a:bodyPr>
            <a:normAutofit/>
          </a:bodyPr>
          <a:lstStyle/>
          <a:p>
            <a:pPr marL="0" indent="0">
              <a:buNone/>
            </a:pPr>
            <a:r>
              <a:rPr kumimoji="1" lang="ja-JP" altLang="en-US" sz="2800" u="sng"/>
              <a:t>近似探索</a:t>
            </a:r>
            <a:endParaRPr kumimoji="1" lang="en-US" altLang="ja-JP" sz="2800" u="sng" dirty="0"/>
          </a:p>
          <a:p>
            <a:pPr marL="0" indent="0">
              <a:buNone/>
            </a:pPr>
            <a:endParaRPr kumimoji="1" lang="en-US" altLang="ja-JP" sz="400" u="sng" dirty="0"/>
          </a:p>
          <a:p>
            <a:pPr marL="0" indent="0">
              <a:buNone/>
            </a:pPr>
            <a:r>
              <a:rPr lang="ja-JP" altLang="en-US" sz="2800"/>
              <a:t>　事前に１特徴探索あたりのコスト</a:t>
            </a:r>
            <a:r>
              <a:rPr lang="en-US" altLang="ja-JP" sz="2800" dirty="0"/>
              <a:t>(</a:t>
            </a:r>
            <a:r>
              <a:rPr lang="ja-JP" altLang="en-US" sz="2800"/>
              <a:t>ノード数</a:t>
            </a:r>
            <a:r>
              <a:rPr lang="en-US" altLang="ja-JP" sz="2800" dirty="0"/>
              <a:t>)</a:t>
            </a:r>
          </a:p>
          <a:p>
            <a:pPr marL="0" indent="0">
              <a:buNone/>
            </a:pPr>
            <a:r>
              <a:rPr lang="ja-JP" altLang="en-US" sz="2800"/>
              <a:t>　を設定</a:t>
            </a:r>
            <a:endParaRPr kumimoji="1" lang="en-US" altLang="ja-JP" sz="2800" dirty="0"/>
          </a:p>
          <a:p>
            <a:pPr marL="0" indent="0">
              <a:buNone/>
            </a:pPr>
            <a:endParaRPr lang="en-US" altLang="ja-JP" sz="2800" u="sng" dirty="0"/>
          </a:p>
          <a:p>
            <a:pPr marL="0" indent="0">
              <a:buNone/>
            </a:pPr>
            <a:r>
              <a:rPr kumimoji="1" lang="ja-JP" altLang="en-US" sz="2800" u="sng"/>
              <a:t>探索方針</a:t>
            </a:r>
            <a:endParaRPr kumimoji="1" lang="en-US" altLang="ja-JP" sz="2800" u="sng" dirty="0"/>
          </a:p>
          <a:p>
            <a:pPr marL="0" indent="0">
              <a:buNone/>
            </a:pPr>
            <a:endParaRPr kumimoji="1" lang="en-US" altLang="ja-JP" sz="400" u="sng" dirty="0"/>
          </a:p>
          <a:p>
            <a:r>
              <a:rPr lang="en-US" altLang="ja-JP" sz="2800" dirty="0"/>
              <a:t> </a:t>
            </a:r>
            <a:r>
              <a:rPr lang="ja-JP" altLang="en-US" sz="2800"/>
              <a:t>最良優先探索</a:t>
            </a:r>
            <a:endParaRPr lang="en-US" altLang="ja-JP" sz="2800" dirty="0"/>
          </a:p>
          <a:p>
            <a:endParaRPr lang="en-US" altLang="ja-JP" sz="800" dirty="0"/>
          </a:p>
          <a:p>
            <a:r>
              <a:rPr lang="en-US" altLang="ja-JP" sz="2800" dirty="0"/>
              <a:t> </a:t>
            </a:r>
            <a:r>
              <a:rPr lang="ja-JP" altLang="en-US" sz="2800"/>
              <a:t>モンテカルロ木探索（</a:t>
            </a:r>
            <a:r>
              <a:rPr lang="en-US" altLang="ja-JP" sz="2800" dirty="0"/>
              <a:t>MCTS</a:t>
            </a:r>
            <a:r>
              <a:rPr lang="ja-JP" altLang="en-US" sz="2800"/>
              <a:t>）</a:t>
            </a:r>
            <a:endParaRPr lang="en-US" altLang="ja-JP" sz="2800" dirty="0"/>
          </a:p>
        </p:txBody>
      </p:sp>
      <p:sp>
        <p:nvSpPr>
          <p:cNvPr id="4" name="スライド番号プレースホルダー 3">
            <a:extLst>
              <a:ext uri="{FF2B5EF4-FFF2-40B4-BE49-F238E27FC236}">
                <a16:creationId xmlns:a16="http://schemas.microsoft.com/office/drawing/2014/main" id="{80EEF31B-0DD6-2248-9AFA-8DE54F6E0D74}"/>
              </a:ext>
            </a:extLst>
          </p:cNvPr>
          <p:cNvSpPr>
            <a:spLocks noGrp="1"/>
          </p:cNvSpPr>
          <p:nvPr>
            <p:ph type="sldNum" sz="quarter" idx="12"/>
          </p:nvPr>
        </p:nvSpPr>
        <p:spPr/>
        <p:txBody>
          <a:bodyPr/>
          <a:lstStyle/>
          <a:p>
            <a:fld id="{C43D2B4F-7C46-054A-9107-F4F43BECA26E}" type="slidenum">
              <a:rPr kumimoji="1" lang="ja-JP" altLang="en-US" smtClean="0"/>
              <a:pPr/>
              <a:t>7</a:t>
            </a:fld>
            <a:endParaRPr kumimoji="1" lang="ja-JP" altLang="en-US"/>
          </a:p>
        </p:txBody>
      </p:sp>
    </p:spTree>
    <p:extLst>
      <p:ext uri="{BB962C8B-B14F-4D97-AF65-F5344CB8AC3E}">
        <p14:creationId xmlns:p14="http://schemas.microsoft.com/office/powerpoint/2010/main" val="373319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A1835-1560-A645-A4DC-FE3F6CBB3DE7}"/>
              </a:ext>
            </a:extLst>
          </p:cNvPr>
          <p:cNvSpPr>
            <a:spLocks noGrp="1"/>
          </p:cNvSpPr>
          <p:nvPr>
            <p:ph type="title"/>
          </p:nvPr>
        </p:nvSpPr>
        <p:spPr/>
        <p:txBody>
          <a:bodyPr/>
          <a:lstStyle/>
          <a:p>
            <a:r>
              <a:rPr lang="ja-JP" altLang="en-US"/>
              <a:t>提案手法</a:t>
            </a:r>
            <a:endParaRPr kumimoji="1" lang="ja-JP" altLang="en-US"/>
          </a:p>
        </p:txBody>
      </p:sp>
      <p:sp>
        <p:nvSpPr>
          <p:cNvPr id="3" name="コンテンツ プレースホルダー 2">
            <a:extLst>
              <a:ext uri="{FF2B5EF4-FFF2-40B4-BE49-F238E27FC236}">
                <a16:creationId xmlns:a16="http://schemas.microsoft.com/office/drawing/2014/main" id="{4B75E646-5B63-9B41-A82D-A16300F6CAD5}"/>
              </a:ext>
            </a:extLst>
          </p:cNvPr>
          <p:cNvSpPr>
            <a:spLocks noGrp="1"/>
          </p:cNvSpPr>
          <p:nvPr>
            <p:ph idx="1"/>
          </p:nvPr>
        </p:nvSpPr>
        <p:spPr>
          <a:xfrm>
            <a:off x="628650" y="1558169"/>
            <a:ext cx="7886700" cy="5381624"/>
          </a:xfrm>
        </p:spPr>
        <p:txBody>
          <a:bodyPr>
            <a:normAutofit/>
          </a:bodyPr>
          <a:lstStyle/>
          <a:p>
            <a:pPr marL="0" indent="0">
              <a:buNone/>
            </a:pPr>
            <a:r>
              <a:rPr kumimoji="1" lang="ja-JP" altLang="en-US"/>
              <a:t>モンテカルロ木探索（</a:t>
            </a:r>
            <a:r>
              <a:rPr kumimoji="1" lang="en-US" altLang="ja-JP" dirty="0"/>
              <a:t>MCTS</a:t>
            </a:r>
            <a:r>
              <a:rPr kumimoji="1" lang="ja-JP" altLang="en-US"/>
              <a:t>）の一つである</a:t>
            </a:r>
            <a:endParaRPr kumimoji="1" lang="en-US" altLang="ja-JP" dirty="0"/>
          </a:p>
          <a:p>
            <a:pPr marL="0" indent="0">
              <a:buNone/>
            </a:pPr>
            <a:r>
              <a:rPr kumimoji="1" lang="en-US" altLang="ja-JP" dirty="0"/>
              <a:t>UCT</a:t>
            </a:r>
            <a:r>
              <a:rPr kumimoji="1" lang="ja-JP" altLang="en-US"/>
              <a:t>アルゴリズム</a:t>
            </a:r>
            <a:r>
              <a:rPr lang="en-US" altLang="ja-JP" sz="1600" dirty="0"/>
              <a:t>[</a:t>
            </a:r>
            <a:r>
              <a:rPr lang="en-US" altLang="ja-JP" sz="1600" dirty="0" err="1"/>
              <a:t>Levente</a:t>
            </a:r>
            <a:r>
              <a:rPr lang="en-US" altLang="ja-JP" sz="1600" dirty="0"/>
              <a:t> et al., 2006] </a:t>
            </a:r>
            <a:r>
              <a:rPr kumimoji="1" lang="ja-JP" altLang="en-US"/>
              <a:t>をグラフ探索に適用</a:t>
            </a:r>
            <a:endParaRPr kumimoji="1" lang="en-US" altLang="ja-JP" dirty="0"/>
          </a:p>
          <a:p>
            <a:pPr marL="0" indent="0">
              <a:buNone/>
            </a:pPr>
            <a:r>
              <a:rPr kumimoji="1" lang="en-US" altLang="ja-JP" dirty="0"/>
              <a:t>UCB</a:t>
            </a:r>
            <a:r>
              <a:rPr kumimoji="1" lang="ja-JP" altLang="en-US"/>
              <a:t>（</a:t>
            </a:r>
            <a:r>
              <a:rPr kumimoji="1" lang="en-US" altLang="ja-JP" dirty="0"/>
              <a:t>Upper Confidence Bound</a:t>
            </a:r>
            <a:r>
              <a:rPr kumimoji="1" lang="ja-JP" altLang="en-US"/>
              <a:t>）の値をもとに探索</a:t>
            </a:r>
            <a:endParaRPr kumimoji="1" lang="en-US" altLang="ja-JP" dirty="0"/>
          </a:p>
          <a:p>
            <a:pPr marL="0" indent="0">
              <a:buNone/>
            </a:pPr>
            <a:endParaRPr lang="en-US" altLang="ja-JP" dirty="0"/>
          </a:p>
          <a:p>
            <a:pPr marL="0" indent="0">
              <a:buNone/>
            </a:pPr>
            <a:r>
              <a:rPr lang="ja-JP" altLang="en-US" u="sng"/>
              <a:t>手法</a:t>
            </a:r>
            <a:endParaRPr lang="en-US" altLang="ja-JP" u="sng" dirty="0"/>
          </a:p>
          <a:p>
            <a:pPr marL="0" indent="0">
              <a:buNone/>
            </a:pPr>
            <a:r>
              <a:rPr lang="ja-JP" altLang="en-US"/>
              <a:t>以下の操作を反復</a:t>
            </a:r>
            <a:endParaRPr lang="en-US" altLang="ja-JP" dirty="0"/>
          </a:p>
          <a:p>
            <a:pPr marL="457200" indent="-457200">
              <a:buFont typeface="+mj-lt"/>
              <a:buAutoNum type="arabicPeriod"/>
            </a:pPr>
            <a:r>
              <a:rPr lang="en-US" altLang="ja-JP" dirty="0"/>
              <a:t>Selection</a:t>
            </a:r>
          </a:p>
          <a:p>
            <a:pPr marL="457200" indent="-457200">
              <a:buFont typeface="+mj-lt"/>
              <a:buAutoNum type="arabicPeriod"/>
            </a:pPr>
            <a:r>
              <a:rPr kumimoji="1" lang="en-US" altLang="ja-JP" dirty="0"/>
              <a:t>Expansion</a:t>
            </a:r>
            <a:r>
              <a:rPr lang="ja-JP" altLang="en-US"/>
              <a:t>　</a:t>
            </a:r>
            <a:endParaRPr kumimoji="1" lang="en-US" altLang="ja-JP" dirty="0"/>
          </a:p>
          <a:p>
            <a:pPr marL="457200" indent="-457200">
              <a:buFont typeface="+mj-lt"/>
              <a:buAutoNum type="arabicPeriod"/>
            </a:pPr>
            <a:r>
              <a:rPr lang="en-US" altLang="ja-JP" dirty="0"/>
              <a:t>Simulation</a:t>
            </a:r>
            <a:r>
              <a:rPr lang="ja-JP" altLang="en-US"/>
              <a:t>　</a:t>
            </a:r>
            <a:endParaRPr lang="en-US" altLang="ja-JP" dirty="0"/>
          </a:p>
          <a:p>
            <a:pPr marL="457200" indent="-457200">
              <a:buFont typeface="+mj-lt"/>
              <a:buAutoNum type="arabicPeriod"/>
            </a:pPr>
            <a:r>
              <a:rPr kumimoji="1" lang="en-US" altLang="ja-JP" dirty="0"/>
              <a:t>Backpropagation</a:t>
            </a:r>
            <a:r>
              <a:rPr kumimoji="1" lang="ja-JP" altLang="en-US"/>
              <a:t>　</a:t>
            </a:r>
          </a:p>
        </p:txBody>
      </p:sp>
      <p:sp>
        <p:nvSpPr>
          <p:cNvPr id="4" name="スライド番号プレースホルダー 3">
            <a:extLst>
              <a:ext uri="{FF2B5EF4-FFF2-40B4-BE49-F238E27FC236}">
                <a16:creationId xmlns:a16="http://schemas.microsoft.com/office/drawing/2014/main" id="{1594970D-BC66-554C-88CE-A5A7029BD279}"/>
              </a:ext>
            </a:extLst>
          </p:cNvPr>
          <p:cNvSpPr>
            <a:spLocks noGrp="1"/>
          </p:cNvSpPr>
          <p:nvPr>
            <p:ph type="sldNum" sz="quarter" idx="12"/>
          </p:nvPr>
        </p:nvSpPr>
        <p:spPr/>
        <p:txBody>
          <a:bodyPr/>
          <a:lstStyle/>
          <a:p>
            <a:fld id="{C43D2B4F-7C46-054A-9107-F4F43BECA26E}" type="slidenum">
              <a:rPr kumimoji="1" lang="ja-JP" altLang="en-US" smtClean="0"/>
              <a:pPr/>
              <a:t>8</a:t>
            </a:fld>
            <a:endParaRPr kumimoji="1" lang="ja-JP" altLang="en-US"/>
          </a:p>
        </p:txBody>
      </p:sp>
      <p:pic>
        <p:nvPicPr>
          <p:cNvPr id="5" name="図 4">
            <a:extLst>
              <a:ext uri="{FF2B5EF4-FFF2-40B4-BE49-F238E27FC236}">
                <a16:creationId xmlns:a16="http://schemas.microsoft.com/office/drawing/2014/main" id="{AFD391BF-1225-7140-A492-18DAFBD7F997}"/>
              </a:ext>
            </a:extLst>
          </p:cNvPr>
          <p:cNvPicPr>
            <a:picLocks noChangeAspect="1"/>
          </p:cNvPicPr>
          <p:nvPr/>
        </p:nvPicPr>
        <p:blipFill>
          <a:blip r:embed="rId2"/>
          <a:stretch>
            <a:fillRect/>
          </a:stretch>
        </p:blipFill>
        <p:spPr>
          <a:xfrm>
            <a:off x="4120167" y="3824091"/>
            <a:ext cx="4675566" cy="1960189"/>
          </a:xfrm>
          <a:prstGeom prst="rect">
            <a:avLst/>
          </a:prstGeom>
        </p:spPr>
      </p:pic>
    </p:spTree>
    <p:extLst>
      <p:ext uri="{BB962C8B-B14F-4D97-AF65-F5344CB8AC3E}">
        <p14:creationId xmlns:p14="http://schemas.microsoft.com/office/powerpoint/2010/main" val="20595485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12895</TotalTime>
  <Words>1846</Words>
  <Application>Microsoft Macintosh PowerPoint</Application>
  <PresentationFormat>画面に合わせる (4:3)</PresentationFormat>
  <Paragraphs>380</Paragraphs>
  <Slides>33</Slides>
  <Notes>12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33</vt:i4>
      </vt:variant>
    </vt:vector>
  </HeadingPairs>
  <TitlesOfParts>
    <vt:vector size="42" baseType="lpstr">
      <vt:lpstr>Meiryo</vt:lpstr>
      <vt:lpstr>Yu Gothic</vt:lpstr>
      <vt:lpstr>Yu Gothic</vt:lpstr>
      <vt:lpstr>游ゴシック Light</vt:lpstr>
      <vt:lpstr>Arial</vt:lpstr>
      <vt:lpstr>Calibri</vt:lpstr>
      <vt:lpstr>Cambria Math</vt:lpstr>
      <vt:lpstr>Helvetica</vt:lpstr>
      <vt:lpstr>Office テーマ</vt:lpstr>
      <vt:lpstr>Subgraph-Feature Search for Learning Classifiers and Regressors under Fixed Budget Constraint</vt:lpstr>
      <vt:lpstr>背景</vt:lpstr>
      <vt:lpstr>グラフ分類・回帰問題</vt:lpstr>
      <vt:lpstr>グラフ分類・回帰問題</vt:lpstr>
      <vt:lpstr>GTB [Shirakawa et al., 2018, MLG (KDD  workshop)]</vt:lpstr>
      <vt:lpstr>従来手法 (exact Depth-first)</vt:lpstr>
      <vt:lpstr>目的・提案</vt:lpstr>
      <vt:lpstr>提案手法</vt:lpstr>
      <vt:lpstr>提案手法</vt:lpstr>
      <vt:lpstr>PowerPoint プレゼンテーション</vt:lpstr>
      <vt:lpstr>PowerPoint プレゼンテーション</vt:lpstr>
      <vt:lpstr>PowerPoint プレゼンテーション</vt:lpstr>
      <vt:lpstr>PowerPoint プレゼンテーション</vt:lpstr>
      <vt:lpstr>実験データセット</vt:lpstr>
      <vt:lpstr>実験１</vt:lpstr>
      <vt:lpstr>実験１ </vt:lpstr>
      <vt:lpstr>実験２</vt:lpstr>
      <vt:lpstr>実験２(CAS)</vt:lpstr>
      <vt:lpstr>実験２(CAS)</vt:lpstr>
      <vt:lpstr>実験３</vt:lpstr>
      <vt:lpstr>実験３</vt:lpstr>
      <vt:lpstr>提案法のACCが高い理由は？</vt:lpstr>
      <vt:lpstr>まとめ</vt:lpstr>
      <vt:lpstr>発表実績</vt:lpstr>
      <vt:lpstr>PowerPoint プレゼンテーション</vt:lpstr>
      <vt:lpstr>質疑</vt:lpstr>
      <vt:lpstr>実験２(Training Loss : #node)</vt:lpstr>
      <vt:lpstr>実験２(ACC : #node)</vt:lpstr>
      <vt:lpstr>実験２(ACC : time[s])</vt:lpstr>
      <vt:lpstr>下限値の計算</vt:lpstr>
      <vt:lpstr>下限値の計算</vt:lpstr>
      <vt:lpstr>探索速度</vt:lpstr>
      <vt:lpstr>実験２(CAS)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Subgraph-Feature Search for Learning Classifiers and Regressors under Fixed Budget Constraint</dc:title>
  <dc:creator>白川　稜</dc:creator>
  <cp:lastModifiedBy>白川　稜</cp:lastModifiedBy>
  <cp:revision>173</cp:revision>
  <cp:lastPrinted>2020-02-17T08:19:30Z</cp:lastPrinted>
  <dcterms:created xsi:type="dcterms:W3CDTF">2020-01-28T07:45:41Z</dcterms:created>
  <dcterms:modified xsi:type="dcterms:W3CDTF">2020-02-21T07:40:36Z</dcterms:modified>
</cp:coreProperties>
</file>